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ato-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854421daad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54421daad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54421daa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54421daa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solidFill>
                  <a:schemeClr val="dk1"/>
                </a:solidFill>
                <a:latin typeface="Calibri"/>
                <a:ea typeface="Calibri"/>
                <a:cs typeface="Calibri"/>
                <a:sym typeface="Calibri"/>
              </a:rPr>
              <a:t>Once the plant’s roots are in the water, the chinampa never has to be watered again!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5687c37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5687c37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solidFill>
                  <a:schemeClr val="dk1"/>
                </a:solidFill>
                <a:latin typeface="Calibri"/>
                <a:ea typeface="Calibri"/>
                <a:cs typeface="Calibri"/>
                <a:sym typeface="Calibri"/>
              </a:rPr>
              <a:t>Watch the video as a summary of chinampas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54421daad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54421daa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solidFill>
                  <a:schemeClr val="dk1"/>
                </a:solidFill>
                <a:latin typeface="Calibri"/>
                <a:ea typeface="Calibri"/>
                <a:cs typeface="Calibri"/>
                <a:sym typeface="Calibri"/>
              </a:rPr>
              <a:t>Purpose: Students will be introduced to the idea of </a:t>
            </a:r>
            <a:r>
              <a:rPr i="1" lang="en" sz="1200">
                <a:solidFill>
                  <a:schemeClr val="dk1"/>
                </a:solidFill>
                <a:latin typeface="Calibri"/>
                <a:ea typeface="Calibri"/>
                <a:cs typeface="Calibri"/>
                <a:sym typeface="Calibri"/>
              </a:rPr>
              <a:t>capillary action</a:t>
            </a:r>
            <a:r>
              <a:rPr lang="en" sz="1200">
                <a:solidFill>
                  <a:schemeClr val="dk1"/>
                </a:solidFill>
                <a:latin typeface="Calibri"/>
                <a:ea typeface="Calibri"/>
                <a:cs typeface="Calibri"/>
                <a:sym typeface="Calibri"/>
              </a:rPr>
              <a:t>, a scientific phenomenon that allows the vegetation growing on chinampas to be continuously supplied with water.</a:t>
            </a:r>
            <a:endParaRPr/>
          </a:p>
          <a:p>
            <a:pPr indent="-298450" lvl="0" marL="457200" rtl="0" algn="l">
              <a:spcBef>
                <a:spcPts val="0"/>
              </a:spcBef>
              <a:spcAft>
                <a:spcPts val="0"/>
              </a:spcAft>
              <a:buSzPts val="1100"/>
              <a:buChar char="●"/>
            </a:pPr>
            <a:r>
              <a:rPr lang="en"/>
              <a:t>Break the students up into small groups (can also be done as a whole class activity) with teacher demo.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54421daad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54421daad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Break the students up into small groups (can also be done as a whole class activity) with teacher demo.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54421daad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54421daad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Break the students up into small groups (can also be done as a whole class activity) with teacher demo.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55e1408b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55e1408b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solidFill>
                  <a:schemeClr val="dk1"/>
                </a:solidFill>
                <a:latin typeface="Calibri"/>
                <a:ea typeface="Calibri"/>
                <a:cs typeface="Calibri"/>
                <a:sym typeface="Calibri"/>
              </a:rPr>
              <a:t>Once the plant’s roots are in the water, the chinampa never has to be watered again!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55e1408b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55e1408b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solidFill>
                  <a:schemeClr val="dk1"/>
                </a:solidFill>
                <a:latin typeface="Calibri"/>
                <a:ea typeface="Calibri"/>
                <a:cs typeface="Calibri"/>
                <a:sym typeface="Calibri"/>
              </a:rPr>
              <a:t>Once the plant’s roots are in the water, the chinampa never has to be watered again!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854421daad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54421daad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54421daad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54421daad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400">
                <a:solidFill>
                  <a:schemeClr val="dk1"/>
                </a:solidFill>
                <a:latin typeface="Calibri"/>
                <a:ea typeface="Calibri"/>
                <a:cs typeface="Calibri"/>
                <a:sym typeface="Calibri"/>
              </a:rPr>
              <a:t>OVERVIEW:</a:t>
            </a:r>
            <a:endParaRPr b="1"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During this 2-day lesson, students will learn about the ancient Aztec agricultural method using chinampas, specifically focusing on how they are made and what purposes they serve today. Growing food in this way is sustainable and productive, and has had important cultural implications on the societies that succeeded the Aztec Empire.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54421daa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54421daa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Return to the classroom for the lecture portion of the lesson.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854421daad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54421daa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Chinampas were used by the Aztecs to support their growing population.</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Aztec Empire made up a large part of what is now Mexico during the 15th and 16th centuries. </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Their capital was called Tenochtitlan, which was a city in the middle of a lake. Because of the unique location, there wasn’t a lot of room to grow crops. Thus, the chinampas were created. </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At the height of the Aztec Empire, thousands of chinampas surrounded the cities.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54421daa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54421daa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854421daad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54421daa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55e1408b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55e1408b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solidFill>
                  <a:schemeClr val="dk1"/>
                </a:solidFill>
                <a:latin typeface="Calibri"/>
                <a:ea typeface="Calibri"/>
                <a:cs typeface="Calibri"/>
                <a:sym typeface="Calibri"/>
              </a:rPr>
              <a:t>The mud contains nutrients that will support plant growth. It’s like a natural fertilizer!</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Diagram shows how it’s built</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Reed wall constructed, then mat built and mud added on top</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Over time, created raised plot of land above water’s surface</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55e1408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55e1408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855e1408b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55e1408b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Diagram shows what chinampa looks like once it’s finished</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Willow trees on borders, and crops grown right on top</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fao.org/3/I9159EN/i9159en.pdf" TargetMode="External"/><Relationship Id="rId4" Type="http://schemas.openxmlformats.org/officeDocument/2006/relationships/hyperlink" Target="http://www.aztec-history.com/aztec-farming.html" TargetMode="External"/><Relationship Id="rId11" Type="http://schemas.openxmlformats.org/officeDocument/2006/relationships/hyperlink" Target="https://www.usgs.gov/special-topic/water-science-school/science/capillary-action-and-water?qt-science_center_objects=0#qt-science_center_objects" TargetMode="External"/><Relationship Id="rId10" Type="http://schemas.openxmlformats.org/officeDocument/2006/relationships/hyperlink" Target="https://midwestpermaculture.com/2012/12/chinampas-gardens/" TargetMode="External"/><Relationship Id="rId9" Type="http://schemas.openxmlformats.org/officeDocument/2006/relationships/hyperlink" Target="https://ezgrogarden.com/history-of-hydroponics-2/modern-day-chinampas/" TargetMode="External"/><Relationship Id="rId5" Type="http://schemas.openxmlformats.org/officeDocument/2006/relationships/hyperlink" Target="https://www.history.com/videos/aztec-ingenuity" TargetMode="External"/><Relationship Id="rId6" Type="http://schemas.openxmlformats.org/officeDocument/2006/relationships/hyperlink" Target="https://www.historyonthenet.com/aztec-agriculture-floating-farms-fed-the-people" TargetMode="External"/><Relationship Id="rId7" Type="http://schemas.openxmlformats.org/officeDocument/2006/relationships/hyperlink" Target="https://www.sustainability-times.com/clean-cities/ancient-aztec-chinampas-hold-promise-for-urban-agriculture/" TargetMode="External"/><Relationship Id="rId8" Type="http://schemas.openxmlformats.org/officeDocument/2006/relationships/hyperlink" Target="https://ezgrogarden.com/history-of-hydroponics-2/aztec-chinampas-of-central-ameri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68000"/>
          </a:blip>
          <a:srcRect b="0" l="29551" r="20131" t="2219"/>
          <a:stretch/>
        </p:blipFill>
        <p:spPr>
          <a:xfrm>
            <a:off x="0" y="0"/>
            <a:ext cx="9144002" cy="5143500"/>
          </a:xfrm>
          <a:prstGeom prst="rect">
            <a:avLst/>
          </a:prstGeom>
          <a:noFill/>
          <a:ln>
            <a:noFill/>
          </a:ln>
        </p:spPr>
      </p:pic>
      <p:sp>
        <p:nvSpPr>
          <p:cNvPr id="55" name="Google Shape;55;p13"/>
          <p:cNvSpPr/>
          <p:nvPr/>
        </p:nvSpPr>
        <p:spPr>
          <a:xfrm>
            <a:off x="405725" y="1926375"/>
            <a:ext cx="8336100" cy="12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414175" y="1931400"/>
            <a:ext cx="8327700" cy="1280700"/>
          </a:xfrm>
          <a:prstGeom prst="rect">
            <a:avLst/>
          </a:prstGeom>
          <a:solidFill>
            <a:srgbClr val="0C343D"/>
          </a:solidFill>
        </p:spPr>
        <p:txBody>
          <a:bodyPr anchorCtr="0" anchor="b" bIns="0" lIns="0" spcFirstLastPara="1" rIns="0" wrap="square" tIns="0">
            <a:noAutofit/>
          </a:bodyPr>
          <a:lstStyle/>
          <a:p>
            <a:pPr indent="0" lvl="0" marL="0" rtl="0" algn="ctr">
              <a:spcBef>
                <a:spcPts val="0"/>
              </a:spcBef>
              <a:spcAft>
                <a:spcPts val="0"/>
              </a:spcAft>
              <a:buNone/>
            </a:pPr>
            <a:r>
              <a:rPr b="1" lang="en" sz="9100">
                <a:solidFill>
                  <a:srgbClr val="FFFFFF"/>
                </a:solidFill>
                <a:latin typeface="Raleway"/>
                <a:ea typeface="Raleway"/>
                <a:cs typeface="Raleway"/>
                <a:sym typeface="Raleway"/>
              </a:rPr>
              <a:t>CHINAMPAS</a:t>
            </a:r>
            <a:endParaRPr b="1" sz="9400">
              <a:solidFill>
                <a:srgbClr val="FFFFFF"/>
              </a:solidFill>
              <a:latin typeface="Raleway"/>
              <a:ea typeface="Raleway"/>
              <a:cs typeface="Raleway"/>
              <a:sym typeface="Raleway"/>
            </a:endParaRPr>
          </a:p>
        </p:txBody>
      </p:sp>
      <p:sp>
        <p:nvSpPr>
          <p:cNvPr id="57" name="Google Shape;57;p13"/>
          <p:cNvSpPr/>
          <p:nvPr/>
        </p:nvSpPr>
        <p:spPr>
          <a:xfrm>
            <a:off x="188550" y="1723675"/>
            <a:ext cx="8766900" cy="1692600"/>
          </a:xfrm>
          <a:prstGeom prst="frame">
            <a:avLst>
              <a:gd fmla="val 12500"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2"/>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Features of Chinampas</a:t>
            </a:r>
            <a:endParaRPr>
              <a:solidFill>
                <a:srgbClr val="FFFFFF"/>
              </a:solidFill>
              <a:latin typeface="Lato"/>
              <a:ea typeface="Lato"/>
              <a:cs typeface="Lato"/>
              <a:sym typeface="Lato"/>
            </a:endParaRPr>
          </a:p>
        </p:txBody>
      </p:sp>
      <p:sp>
        <p:nvSpPr>
          <p:cNvPr id="137" name="Google Shape;137;p22"/>
          <p:cNvSpPr txBox="1"/>
          <p:nvPr>
            <p:ph idx="1" type="body"/>
          </p:nvPr>
        </p:nvSpPr>
        <p:spPr>
          <a:xfrm>
            <a:off x="77700" y="911025"/>
            <a:ext cx="44943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Chinampas are used for gardening, cultivating flowers, and growing crops.</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They support </a:t>
            </a:r>
            <a:r>
              <a:rPr i="1" lang="en" sz="2000">
                <a:latin typeface="Lato"/>
                <a:ea typeface="Lato"/>
                <a:cs typeface="Lato"/>
                <a:sym typeface="Lato"/>
              </a:rPr>
              <a:t>biodiversity</a:t>
            </a:r>
            <a:r>
              <a:rPr lang="en" sz="2000">
                <a:latin typeface="Lato"/>
                <a:ea typeface="Lato"/>
                <a:cs typeface="Lato"/>
                <a:sym typeface="Lato"/>
              </a:rPr>
              <a:t> by providing an environment for plants and aquatic animals (fish and water birds). They can also be used to raise livestock.</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The canals between the chinampas serve as both irrigation and waterways. </a:t>
            </a:r>
            <a:endParaRPr sz="2000">
              <a:latin typeface="Lato"/>
              <a:ea typeface="Lato"/>
              <a:cs typeface="Lato"/>
              <a:sym typeface="Lato"/>
            </a:endParaRPr>
          </a:p>
        </p:txBody>
      </p:sp>
      <p:sp>
        <p:nvSpPr>
          <p:cNvPr id="138" name="Google Shape;138;p22"/>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22"/>
          <p:cNvPicPr preferRelativeResize="0"/>
          <p:nvPr/>
        </p:nvPicPr>
        <p:blipFill rotWithShape="1">
          <a:blip r:embed="rId3">
            <a:alphaModFix/>
          </a:blip>
          <a:srcRect b="398" l="8330" r="9675" t="0"/>
          <a:stretch/>
        </p:blipFill>
        <p:spPr>
          <a:xfrm>
            <a:off x="4644550" y="1071150"/>
            <a:ext cx="1945825" cy="3545400"/>
          </a:xfrm>
          <a:prstGeom prst="rect">
            <a:avLst/>
          </a:prstGeom>
          <a:noFill/>
          <a:ln>
            <a:noFill/>
          </a:ln>
        </p:spPr>
      </p:pic>
      <p:pic>
        <p:nvPicPr>
          <p:cNvPr id="140" name="Google Shape;140;p22"/>
          <p:cNvPicPr preferRelativeResize="0"/>
          <p:nvPr/>
        </p:nvPicPr>
        <p:blipFill>
          <a:blip r:embed="rId4">
            <a:alphaModFix/>
          </a:blip>
          <a:stretch>
            <a:fillRect/>
          </a:stretch>
        </p:blipFill>
        <p:spPr>
          <a:xfrm>
            <a:off x="6665625" y="1074725"/>
            <a:ext cx="2336449" cy="1723610"/>
          </a:xfrm>
          <a:prstGeom prst="rect">
            <a:avLst/>
          </a:prstGeom>
          <a:noFill/>
          <a:ln>
            <a:noFill/>
          </a:ln>
        </p:spPr>
      </p:pic>
      <p:pic>
        <p:nvPicPr>
          <p:cNvPr id="141" name="Google Shape;141;p22"/>
          <p:cNvPicPr preferRelativeResize="0"/>
          <p:nvPr/>
        </p:nvPicPr>
        <p:blipFill>
          <a:blip r:embed="rId5">
            <a:alphaModFix/>
          </a:blip>
          <a:stretch>
            <a:fillRect/>
          </a:stretch>
        </p:blipFill>
        <p:spPr>
          <a:xfrm>
            <a:off x="6665625" y="2892950"/>
            <a:ext cx="2307154" cy="1723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5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5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500"/>
                                        <p:tgtEl>
                                          <p:spTgt spid="13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Benefits of Chinampas</a:t>
            </a:r>
            <a:endParaRPr>
              <a:solidFill>
                <a:srgbClr val="FFFFFF"/>
              </a:solidFill>
              <a:latin typeface="Lato"/>
              <a:ea typeface="Lato"/>
              <a:cs typeface="Lato"/>
              <a:sym typeface="Lato"/>
            </a:endParaRPr>
          </a:p>
        </p:txBody>
      </p:sp>
      <p:sp>
        <p:nvSpPr>
          <p:cNvPr id="148" name="Google Shape;148;p23"/>
          <p:cNvSpPr txBox="1"/>
          <p:nvPr>
            <p:ph idx="1" type="body"/>
          </p:nvPr>
        </p:nvSpPr>
        <p:spPr>
          <a:xfrm>
            <a:off x="77625" y="863550"/>
            <a:ext cx="8895000" cy="1854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Chinampas are agriculturally productive and can grown, on average, five crops per year.</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The water is directly delivered to the plants, so less water is used than traditional agricultural methods.</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They support biodiversity.</a:t>
            </a:r>
            <a:endParaRPr sz="2000">
              <a:latin typeface="Lato"/>
              <a:ea typeface="Lato"/>
              <a:cs typeface="Lato"/>
              <a:sym typeface="Lato"/>
            </a:endParaRPr>
          </a:p>
        </p:txBody>
      </p:sp>
      <p:sp>
        <p:nvSpPr>
          <p:cNvPr id="149" name="Google Shape;149;p23"/>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3"/>
          <p:cNvPicPr preferRelativeResize="0"/>
          <p:nvPr/>
        </p:nvPicPr>
        <p:blipFill>
          <a:blip r:embed="rId3">
            <a:alphaModFix/>
          </a:blip>
          <a:stretch>
            <a:fillRect/>
          </a:stretch>
        </p:blipFill>
        <p:spPr>
          <a:xfrm>
            <a:off x="1210925" y="2718125"/>
            <a:ext cx="2958775" cy="2035400"/>
          </a:xfrm>
          <a:prstGeom prst="rect">
            <a:avLst/>
          </a:prstGeom>
          <a:noFill/>
          <a:ln>
            <a:noFill/>
          </a:ln>
        </p:spPr>
      </p:pic>
      <p:pic>
        <p:nvPicPr>
          <p:cNvPr id="151" name="Google Shape;151;p23"/>
          <p:cNvPicPr preferRelativeResize="0"/>
          <p:nvPr/>
        </p:nvPicPr>
        <p:blipFill>
          <a:blip r:embed="rId4">
            <a:alphaModFix/>
          </a:blip>
          <a:stretch>
            <a:fillRect/>
          </a:stretch>
        </p:blipFill>
        <p:spPr>
          <a:xfrm>
            <a:off x="4832886" y="2718125"/>
            <a:ext cx="3055139" cy="203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500"/>
                                        <p:tgtEl>
                                          <p:spTgt spid="14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4"/>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Chinampas Video</a:t>
            </a:r>
            <a:endParaRPr>
              <a:solidFill>
                <a:srgbClr val="FFFFFF"/>
              </a:solidFill>
              <a:latin typeface="Lato"/>
              <a:ea typeface="Lato"/>
              <a:cs typeface="Lato"/>
              <a:sym typeface="Lato"/>
            </a:endParaRPr>
          </a:p>
        </p:txBody>
      </p:sp>
      <p:sp>
        <p:nvSpPr>
          <p:cNvPr id="158" name="Google Shape;158;p24"/>
          <p:cNvSpPr txBox="1"/>
          <p:nvPr>
            <p:ph idx="1" type="body"/>
          </p:nvPr>
        </p:nvSpPr>
        <p:spPr>
          <a:xfrm>
            <a:off x="77625" y="863550"/>
            <a:ext cx="8895000" cy="834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https://www.history.com/videos/aztec-ingenuity</a:t>
            </a:r>
            <a:endParaRPr sz="2000">
              <a:latin typeface="Lato"/>
              <a:ea typeface="Lato"/>
              <a:cs typeface="Lato"/>
              <a:sym typeface="Lato"/>
            </a:endParaRPr>
          </a:p>
        </p:txBody>
      </p:sp>
      <p:sp>
        <p:nvSpPr>
          <p:cNvPr id="159" name="Google Shape;159;p24"/>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5"/>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5"/>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Activity (5 min)</a:t>
            </a:r>
            <a:endParaRPr>
              <a:solidFill>
                <a:srgbClr val="FFFFFF"/>
              </a:solidFill>
              <a:latin typeface="Lato"/>
              <a:ea typeface="Lato"/>
              <a:cs typeface="Lato"/>
              <a:sym typeface="Lato"/>
            </a:endParaRPr>
          </a:p>
        </p:txBody>
      </p:sp>
      <p:sp>
        <p:nvSpPr>
          <p:cNvPr id="166" name="Google Shape;166;p25"/>
          <p:cNvSpPr txBox="1"/>
          <p:nvPr>
            <p:ph idx="1" type="body"/>
          </p:nvPr>
        </p:nvSpPr>
        <p:spPr>
          <a:xfrm>
            <a:off x="77625" y="96522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Each group has a clear straw, a pen, and a cup of water.</a:t>
            </a:r>
            <a:endParaRPr sz="2000">
              <a:latin typeface="Lato"/>
              <a:ea typeface="Lato"/>
              <a:cs typeface="Lato"/>
              <a:sym typeface="Lato"/>
            </a:endParaRPr>
          </a:p>
        </p:txBody>
      </p:sp>
      <p:sp>
        <p:nvSpPr>
          <p:cNvPr id="167" name="Google Shape;167;p25"/>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25"/>
          <p:cNvPicPr preferRelativeResize="0"/>
          <p:nvPr/>
        </p:nvPicPr>
        <p:blipFill rotWithShape="1">
          <a:blip r:embed="rId3">
            <a:alphaModFix/>
          </a:blip>
          <a:srcRect b="2828" l="0" r="0" t="5647"/>
          <a:stretch/>
        </p:blipFill>
        <p:spPr>
          <a:xfrm>
            <a:off x="5081141" y="1538050"/>
            <a:ext cx="2203234" cy="3021050"/>
          </a:xfrm>
          <a:prstGeom prst="rect">
            <a:avLst/>
          </a:prstGeom>
          <a:noFill/>
          <a:ln>
            <a:noFill/>
          </a:ln>
        </p:spPr>
      </p:pic>
      <p:pic>
        <p:nvPicPr>
          <p:cNvPr id="169" name="Google Shape;169;p25"/>
          <p:cNvPicPr preferRelativeResize="0"/>
          <p:nvPr/>
        </p:nvPicPr>
        <p:blipFill>
          <a:blip r:embed="rId4">
            <a:alphaModFix/>
          </a:blip>
          <a:stretch>
            <a:fillRect/>
          </a:stretch>
        </p:blipFill>
        <p:spPr>
          <a:xfrm>
            <a:off x="1407800" y="1538050"/>
            <a:ext cx="3021050" cy="3021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6"/>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Activity</a:t>
            </a:r>
            <a:endParaRPr>
              <a:solidFill>
                <a:srgbClr val="FFFFFF"/>
              </a:solidFill>
              <a:latin typeface="Lato"/>
              <a:ea typeface="Lato"/>
              <a:cs typeface="Lato"/>
              <a:sym typeface="Lato"/>
            </a:endParaRPr>
          </a:p>
        </p:txBody>
      </p:sp>
      <p:sp>
        <p:nvSpPr>
          <p:cNvPr id="176" name="Google Shape;176;p26"/>
          <p:cNvSpPr txBox="1"/>
          <p:nvPr>
            <p:ph idx="1" type="body"/>
          </p:nvPr>
        </p:nvSpPr>
        <p:spPr>
          <a:xfrm>
            <a:off x="77625" y="96522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Working in groups, </a:t>
            </a:r>
            <a:r>
              <a:rPr b="1" lang="en" sz="2000" u="sng">
                <a:latin typeface="Lato"/>
                <a:ea typeface="Lato"/>
                <a:cs typeface="Lato"/>
                <a:sym typeface="Lato"/>
              </a:rPr>
              <a:t>complete</a:t>
            </a:r>
            <a:r>
              <a:rPr lang="en" sz="2000">
                <a:latin typeface="Lato"/>
                <a:ea typeface="Lato"/>
                <a:cs typeface="Lato"/>
                <a:sym typeface="Lato"/>
              </a:rPr>
              <a:t> the following tasks and </a:t>
            </a:r>
            <a:r>
              <a:rPr b="1" lang="en" sz="2000" u="sng">
                <a:latin typeface="Lato"/>
                <a:ea typeface="Lato"/>
                <a:cs typeface="Lato"/>
                <a:sym typeface="Lato"/>
              </a:rPr>
              <a:t>discuss</a:t>
            </a:r>
            <a:r>
              <a:rPr b="1" lang="en" sz="2000">
                <a:latin typeface="Lato"/>
                <a:ea typeface="Lato"/>
                <a:cs typeface="Lato"/>
                <a:sym typeface="Lato"/>
              </a:rPr>
              <a:t> </a:t>
            </a:r>
            <a:r>
              <a:rPr lang="en" sz="2000">
                <a:latin typeface="Lato"/>
                <a:ea typeface="Lato"/>
                <a:cs typeface="Lato"/>
                <a:sym typeface="Lato"/>
              </a:rPr>
              <a:t>the following questions:</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Place the straw in the cup of water, having one person hold the straw steady in place.</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Mark the place on the straw where the water in the cup reaches, and mark the place the water </a:t>
            </a:r>
            <a:r>
              <a:rPr lang="en" sz="2000" u="sng">
                <a:latin typeface="Lato"/>
                <a:ea typeface="Lato"/>
                <a:cs typeface="Lato"/>
                <a:sym typeface="Lato"/>
              </a:rPr>
              <a:t>inside</a:t>
            </a:r>
            <a:r>
              <a:rPr lang="en" sz="2000">
                <a:latin typeface="Lato"/>
                <a:ea typeface="Lato"/>
                <a:cs typeface="Lato"/>
                <a:sym typeface="Lato"/>
              </a:rPr>
              <a:t> of the straw reaches.</a:t>
            </a:r>
            <a:endParaRPr sz="2000">
              <a:latin typeface="Lato"/>
              <a:ea typeface="Lato"/>
              <a:cs typeface="Lato"/>
              <a:sym typeface="Lato"/>
            </a:endParaRPr>
          </a:p>
          <a:p>
            <a:pPr indent="-355600" lvl="2" marL="1371600" rtl="0" algn="l">
              <a:spcBef>
                <a:spcPts val="0"/>
              </a:spcBef>
              <a:spcAft>
                <a:spcPts val="0"/>
              </a:spcAft>
              <a:buSzPts val="2000"/>
              <a:buFont typeface="Lato"/>
              <a:buChar char="■"/>
            </a:pPr>
            <a:r>
              <a:rPr lang="en" sz="2000">
                <a:latin typeface="Lato"/>
                <a:ea typeface="Lato"/>
                <a:cs typeface="Lato"/>
                <a:sym typeface="Lato"/>
              </a:rPr>
              <a:t>What is the difference?</a:t>
            </a:r>
            <a:endParaRPr sz="2000">
              <a:latin typeface="Lato"/>
              <a:ea typeface="Lato"/>
              <a:cs typeface="Lato"/>
              <a:sym typeface="Lato"/>
            </a:endParaRPr>
          </a:p>
          <a:p>
            <a:pPr indent="-355600" lvl="2" marL="1371600" rtl="0" algn="l">
              <a:spcBef>
                <a:spcPts val="0"/>
              </a:spcBef>
              <a:spcAft>
                <a:spcPts val="0"/>
              </a:spcAft>
              <a:buSzPts val="2000"/>
              <a:buFont typeface="Lato"/>
              <a:buChar char="■"/>
            </a:pPr>
            <a:r>
              <a:rPr lang="en" sz="2000">
                <a:latin typeface="Lato"/>
                <a:ea typeface="Lato"/>
                <a:cs typeface="Lato"/>
                <a:sym typeface="Lato"/>
              </a:rPr>
              <a:t>Why do you think this is happening?</a:t>
            </a:r>
            <a:endParaRPr sz="2000">
              <a:latin typeface="Lato"/>
              <a:ea typeface="Lato"/>
              <a:cs typeface="Lato"/>
              <a:sym typeface="Lato"/>
            </a:endParaRPr>
          </a:p>
        </p:txBody>
      </p:sp>
      <p:sp>
        <p:nvSpPr>
          <p:cNvPr id="177" name="Google Shape;177;p26"/>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7"/>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Activity</a:t>
            </a:r>
            <a:endParaRPr>
              <a:solidFill>
                <a:srgbClr val="FFFFFF"/>
              </a:solidFill>
              <a:latin typeface="Lato"/>
              <a:ea typeface="Lato"/>
              <a:cs typeface="Lato"/>
              <a:sym typeface="Lato"/>
            </a:endParaRPr>
          </a:p>
        </p:txBody>
      </p:sp>
      <p:sp>
        <p:nvSpPr>
          <p:cNvPr id="184" name="Google Shape;184;p27"/>
          <p:cNvSpPr txBox="1"/>
          <p:nvPr>
            <p:ph idx="1" type="body"/>
          </p:nvPr>
        </p:nvSpPr>
        <p:spPr>
          <a:xfrm>
            <a:off x="86650" y="901975"/>
            <a:ext cx="45939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The water inside of the straw is higher than the water level in the cup due to </a:t>
            </a:r>
            <a:r>
              <a:rPr i="1" lang="en" sz="2000">
                <a:latin typeface="Lato"/>
                <a:ea typeface="Lato"/>
                <a:cs typeface="Lato"/>
                <a:sym typeface="Lato"/>
              </a:rPr>
              <a:t>capillary action</a:t>
            </a:r>
            <a:r>
              <a:rPr lang="en" sz="2000">
                <a:latin typeface="Lato"/>
                <a:ea typeface="Lato"/>
                <a:cs typeface="Lato"/>
                <a:sym typeface="Lato"/>
              </a:rPr>
              <a:t>.</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Water molecules are attracted to the straw, and climb up the sides of the straw.</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Water molecules are also attracted to one another.</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As some molecules move up the straw, they pull other water molecules with them.</a:t>
            </a:r>
            <a:endParaRPr sz="2000">
              <a:latin typeface="Lato"/>
              <a:ea typeface="Lato"/>
              <a:cs typeface="Lato"/>
              <a:sym typeface="Lato"/>
            </a:endParaRPr>
          </a:p>
        </p:txBody>
      </p:sp>
      <p:sp>
        <p:nvSpPr>
          <p:cNvPr id="185" name="Google Shape;185;p27"/>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27"/>
          <p:cNvPicPr preferRelativeResize="0"/>
          <p:nvPr/>
        </p:nvPicPr>
        <p:blipFill>
          <a:blip r:embed="rId3">
            <a:alphaModFix/>
          </a:blip>
          <a:stretch>
            <a:fillRect/>
          </a:stretch>
        </p:blipFill>
        <p:spPr>
          <a:xfrm>
            <a:off x="5609975" y="1043425"/>
            <a:ext cx="2954990" cy="3610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500"/>
                                        <p:tgtEl>
                                          <p:spTgt spid="1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500"/>
                                        <p:tgtEl>
                                          <p:spTgt spid="1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500"/>
                                        <p:tgtEl>
                                          <p:spTgt spid="1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Effect filter="fade" transition="in">
                                      <p:cBhvr>
                                        <p:cTn dur="500"/>
                                        <p:tgtEl>
                                          <p:spTgt spid="18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8"/>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Capillary Action in Chinampas</a:t>
            </a:r>
            <a:endParaRPr>
              <a:solidFill>
                <a:srgbClr val="FFFFFF"/>
              </a:solidFill>
              <a:latin typeface="Lato"/>
              <a:ea typeface="Lato"/>
              <a:cs typeface="Lato"/>
              <a:sym typeface="Lato"/>
            </a:endParaRPr>
          </a:p>
        </p:txBody>
      </p:sp>
      <p:sp>
        <p:nvSpPr>
          <p:cNvPr id="193" name="Google Shape;193;p28"/>
          <p:cNvSpPr txBox="1"/>
          <p:nvPr>
            <p:ph idx="1" type="body"/>
          </p:nvPr>
        </p:nvSpPr>
        <p:spPr>
          <a:xfrm>
            <a:off x="77625" y="965225"/>
            <a:ext cx="4404300" cy="3615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The water is directly delivered to the plants, so less water is used than traditional agricultural methods.</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As water evaporates from the chinampa surface, it is replaced by </a:t>
            </a:r>
            <a:r>
              <a:rPr i="1" lang="en" sz="2000">
                <a:latin typeface="Lato"/>
                <a:ea typeface="Lato"/>
                <a:cs typeface="Lato"/>
                <a:sym typeface="Lato"/>
              </a:rPr>
              <a:t>capillary action</a:t>
            </a:r>
            <a:r>
              <a:rPr lang="en" sz="2000">
                <a:latin typeface="Lato"/>
                <a:ea typeface="Lato"/>
                <a:cs typeface="Lato"/>
                <a:sym typeface="Lato"/>
              </a:rPr>
              <a:t>, so water is always available!</a:t>
            </a:r>
            <a:endParaRPr sz="2000">
              <a:latin typeface="Lato"/>
              <a:ea typeface="Lato"/>
              <a:cs typeface="Lato"/>
              <a:sym typeface="Lato"/>
            </a:endParaRPr>
          </a:p>
        </p:txBody>
      </p:sp>
      <p:sp>
        <p:nvSpPr>
          <p:cNvPr id="194" name="Google Shape;194;p28"/>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28"/>
          <p:cNvPicPr preferRelativeResize="0"/>
          <p:nvPr/>
        </p:nvPicPr>
        <p:blipFill>
          <a:blip r:embed="rId3">
            <a:alphaModFix/>
          </a:blip>
          <a:stretch>
            <a:fillRect/>
          </a:stretch>
        </p:blipFill>
        <p:spPr>
          <a:xfrm>
            <a:off x="7196767" y="1040800"/>
            <a:ext cx="1843808" cy="3615300"/>
          </a:xfrm>
          <a:prstGeom prst="rect">
            <a:avLst/>
          </a:prstGeom>
          <a:noFill/>
          <a:ln>
            <a:noFill/>
          </a:ln>
        </p:spPr>
      </p:pic>
      <p:pic>
        <p:nvPicPr>
          <p:cNvPr id="196" name="Google Shape;196;p28"/>
          <p:cNvPicPr preferRelativeResize="0"/>
          <p:nvPr/>
        </p:nvPicPr>
        <p:blipFill rotWithShape="1">
          <a:blip r:embed="rId4">
            <a:alphaModFix/>
          </a:blip>
          <a:srcRect b="0" l="5121" r="5966" t="0"/>
          <a:stretch/>
        </p:blipFill>
        <p:spPr>
          <a:xfrm>
            <a:off x="4618387" y="1767813"/>
            <a:ext cx="2441938" cy="21612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500"/>
                                        <p:tgtEl>
                                          <p:spTgt spid="1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500"/>
                                        <p:tgtEl>
                                          <p:spTgt spid="19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txBox="1"/>
          <p:nvPr>
            <p:ph idx="1" type="body"/>
          </p:nvPr>
        </p:nvSpPr>
        <p:spPr>
          <a:xfrm>
            <a:off x="143700" y="858175"/>
            <a:ext cx="8856600" cy="361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latin typeface="Lato"/>
                <a:ea typeface="Lato"/>
                <a:cs typeface="Lato"/>
                <a:sym typeface="Lato"/>
              </a:rPr>
              <a:t> ~ END OF DAY 1 ~</a:t>
            </a:r>
            <a:endParaRPr b="1" sz="3200">
              <a:latin typeface="Lato"/>
              <a:ea typeface="Lato"/>
              <a:cs typeface="Lato"/>
              <a:sym typeface="Lato"/>
            </a:endParaRPr>
          </a:p>
          <a:p>
            <a:pPr indent="-374650" lvl="0" marL="457200" rtl="0" algn="l">
              <a:spcBef>
                <a:spcPts val="1600"/>
              </a:spcBef>
              <a:spcAft>
                <a:spcPts val="0"/>
              </a:spcAft>
              <a:buSzPts val="2300"/>
              <a:buFont typeface="Lato"/>
              <a:buChar char="●"/>
            </a:pPr>
            <a:r>
              <a:rPr lang="en" sz="2300">
                <a:latin typeface="Lato"/>
                <a:ea typeface="Lato"/>
                <a:cs typeface="Lato"/>
                <a:sym typeface="Lato"/>
              </a:rPr>
              <a:t>Next lesson: </a:t>
            </a:r>
            <a:endParaRPr sz="2300">
              <a:latin typeface="Lato"/>
              <a:ea typeface="Lato"/>
              <a:cs typeface="Lato"/>
              <a:sym typeface="Lato"/>
            </a:endParaRPr>
          </a:p>
          <a:p>
            <a:pPr indent="-374650" lvl="1" marL="914400" rtl="0" algn="l">
              <a:spcBef>
                <a:spcPts val="0"/>
              </a:spcBef>
              <a:spcAft>
                <a:spcPts val="0"/>
              </a:spcAft>
              <a:buSzPts val="2300"/>
              <a:buFont typeface="Lato"/>
              <a:buChar char="○"/>
            </a:pPr>
            <a:r>
              <a:rPr lang="en" sz="2300">
                <a:latin typeface="Lato"/>
                <a:ea typeface="Lato"/>
                <a:cs typeface="Lato"/>
                <a:sym typeface="Lato"/>
              </a:rPr>
              <a:t>Building your own Chinampa!</a:t>
            </a:r>
            <a:endParaRPr sz="2300">
              <a:latin typeface="Lato"/>
              <a:ea typeface="Lato"/>
              <a:cs typeface="Lato"/>
              <a:sym typeface="Lato"/>
            </a:endParaRPr>
          </a:p>
          <a:p>
            <a:pPr indent="-374650" lvl="1" marL="914400" rtl="0" algn="l">
              <a:spcBef>
                <a:spcPts val="0"/>
              </a:spcBef>
              <a:spcAft>
                <a:spcPts val="0"/>
              </a:spcAft>
              <a:buSzPts val="2300"/>
              <a:buFont typeface="Lato"/>
              <a:buChar char="○"/>
            </a:pPr>
            <a:r>
              <a:rPr lang="en" sz="2300">
                <a:latin typeface="Lato"/>
                <a:ea typeface="Lato"/>
                <a:cs typeface="Lato"/>
                <a:sym typeface="Lato"/>
              </a:rPr>
              <a:t>Modern Chinampas</a:t>
            </a:r>
            <a:endParaRPr sz="2300">
              <a:latin typeface="Lato"/>
              <a:ea typeface="Lato"/>
              <a:cs typeface="Lato"/>
              <a:sym typeface="Lato"/>
            </a:endParaRPr>
          </a:p>
        </p:txBody>
      </p:sp>
      <p:sp>
        <p:nvSpPr>
          <p:cNvPr id="202" name="Google Shape;202;p29"/>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9"/>
          <p:cNvSpPr/>
          <p:nvPr/>
        </p:nvSpPr>
        <p:spPr>
          <a:xfrm>
            <a:off x="0" y="0"/>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0"/>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0"/>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Sources</a:t>
            </a:r>
            <a:endParaRPr>
              <a:solidFill>
                <a:srgbClr val="FFFFFF"/>
              </a:solidFill>
              <a:latin typeface="Lato"/>
              <a:ea typeface="Lato"/>
              <a:cs typeface="Lato"/>
              <a:sym typeface="Lato"/>
            </a:endParaRPr>
          </a:p>
        </p:txBody>
      </p:sp>
      <p:sp>
        <p:nvSpPr>
          <p:cNvPr id="210" name="Google Shape;210;p30"/>
          <p:cNvSpPr txBox="1"/>
          <p:nvPr>
            <p:ph idx="1" type="body"/>
          </p:nvPr>
        </p:nvSpPr>
        <p:spPr>
          <a:xfrm>
            <a:off x="77625" y="965225"/>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Lato"/>
              <a:buChar char="●"/>
            </a:pPr>
            <a:r>
              <a:rPr lang="en" sz="1700" u="sng">
                <a:solidFill>
                  <a:srgbClr val="1155CC"/>
                </a:solidFill>
                <a:latin typeface="Lato"/>
                <a:ea typeface="Lato"/>
                <a:cs typeface="Lato"/>
                <a:sym typeface="Lato"/>
                <a:hlinkClick r:id="rId3"/>
              </a:rPr>
              <a:t>FAO Report</a:t>
            </a:r>
            <a:endParaRPr sz="1700">
              <a:solidFill>
                <a:schemeClr val="dk1"/>
              </a:solidFill>
              <a:latin typeface="Lato"/>
              <a:ea typeface="Lato"/>
              <a:cs typeface="Lato"/>
              <a:sym typeface="Lato"/>
            </a:endParaRPr>
          </a:p>
          <a:p>
            <a:pPr indent="-336550" lvl="0" marL="457200" rtl="0" algn="l">
              <a:spcBef>
                <a:spcPts val="0"/>
              </a:spcBef>
              <a:spcAft>
                <a:spcPts val="0"/>
              </a:spcAft>
              <a:buClr>
                <a:srgbClr val="000000"/>
              </a:buClr>
              <a:buSzPts val="1700"/>
              <a:buFont typeface="Lato"/>
              <a:buChar char="●"/>
            </a:pPr>
            <a:r>
              <a:rPr lang="en" sz="1700" u="sng">
                <a:solidFill>
                  <a:srgbClr val="1155CC"/>
                </a:solidFill>
                <a:latin typeface="Lato"/>
                <a:ea typeface="Lato"/>
                <a:cs typeface="Lato"/>
                <a:sym typeface="Lato"/>
                <a:hlinkClick r:id="rId4"/>
              </a:rPr>
              <a:t>Aztec History</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lang="en" sz="1700" u="sng">
                <a:solidFill>
                  <a:srgbClr val="1155CC"/>
                </a:solidFill>
                <a:latin typeface="Lato"/>
                <a:ea typeface="Lato"/>
                <a:cs typeface="Lato"/>
                <a:sym typeface="Lato"/>
                <a:hlinkClick r:id="rId5"/>
              </a:rPr>
              <a:t>History.com</a:t>
            </a:r>
            <a:endParaRPr sz="1700">
              <a:solidFill>
                <a:schemeClr val="dk1"/>
              </a:solidFill>
              <a:latin typeface="Lato"/>
              <a:ea typeface="Lato"/>
              <a:cs typeface="Lato"/>
              <a:sym typeface="Lato"/>
            </a:endParaRPr>
          </a:p>
          <a:p>
            <a:pPr indent="-336550" lvl="0" marL="457200" rtl="0" algn="l">
              <a:spcBef>
                <a:spcPts val="0"/>
              </a:spcBef>
              <a:spcAft>
                <a:spcPts val="0"/>
              </a:spcAft>
              <a:buClr>
                <a:srgbClr val="000000"/>
              </a:buClr>
              <a:buSzPts val="1700"/>
              <a:buFont typeface="Lato"/>
              <a:buChar char="●"/>
            </a:pPr>
            <a:r>
              <a:rPr lang="en" sz="1700" u="sng">
                <a:solidFill>
                  <a:srgbClr val="1155CC"/>
                </a:solidFill>
                <a:latin typeface="Lato"/>
                <a:ea typeface="Lato"/>
                <a:cs typeface="Lato"/>
                <a:sym typeface="Lato"/>
                <a:hlinkClick r:id="rId6"/>
              </a:rPr>
              <a:t>History on the Net</a:t>
            </a:r>
            <a:endParaRPr sz="1700">
              <a:solidFill>
                <a:schemeClr val="dk1"/>
              </a:solidFill>
              <a:latin typeface="Lato"/>
              <a:ea typeface="Lato"/>
              <a:cs typeface="Lato"/>
              <a:sym typeface="Lato"/>
            </a:endParaRPr>
          </a:p>
          <a:p>
            <a:pPr indent="-336550" lvl="0" marL="457200" rtl="0" algn="l">
              <a:spcBef>
                <a:spcPts val="0"/>
              </a:spcBef>
              <a:spcAft>
                <a:spcPts val="0"/>
              </a:spcAft>
              <a:buClr>
                <a:srgbClr val="000000"/>
              </a:buClr>
              <a:buSzPts val="1700"/>
              <a:buFont typeface="Lato"/>
              <a:buChar char="●"/>
            </a:pPr>
            <a:r>
              <a:rPr lang="en" sz="1700" u="sng">
                <a:solidFill>
                  <a:srgbClr val="1155CC"/>
                </a:solidFill>
                <a:latin typeface="Lato"/>
                <a:ea typeface="Lato"/>
                <a:cs typeface="Lato"/>
                <a:sym typeface="Lato"/>
                <a:hlinkClick r:id="rId7"/>
              </a:rPr>
              <a:t>Sustainability Times</a:t>
            </a:r>
            <a:endParaRPr sz="1700">
              <a:solidFill>
                <a:schemeClr val="dk1"/>
              </a:solidFill>
              <a:latin typeface="Lato"/>
              <a:ea typeface="Lato"/>
              <a:cs typeface="Lato"/>
              <a:sym typeface="Lato"/>
            </a:endParaRPr>
          </a:p>
          <a:p>
            <a:pPr indent="-336550" lvl="0" marL="457200" rtl="0" algn="l">
              <a:spcBef>
                <a:spcPts val="0"/>
              </a:spcBef>
              <a:spcAft>
                <a:spcPts val="0"/>
              </a:spcAft>
              <a:buClr>
                <a:srgbClr val="000000"/>
              </a:buClr>
              <a:buSzPts val="1700"/>
              <a:buFont typeface="Lato"/>
              <a:buChar char="●"/>
            </a:pPr>
            <a:r>
              <a:rPr lang="en" sz="1700" u="sng">
                <a:solidFill>
                  <a:srgbClr val="1155CC"/>
                </a:solidFill>
                <a:latin typeface="Lato"/>
                <a:ea typeface="Lato"/>
                <a:cs typeface="Lato"/>
                <a:sym typeface="Lato"/>
                <a:hlinkClick r:id="rId8"/>
              </a:rPr>
              <a:t>Ez Gro Garden</a:t>
            </a:r>
            <a:r>
              <a:rPr lang="en" sz="1700">
                <a:solidFill>
                  <a:schemeClr val="dk1"/>
                </a:solidFill>
                <a:latin typeface="Lato"/>
                <a:ea typeface="Lato"/>
                <a:cs typeface="Lato"/>
                <a:sym typeface="Lato"/>
              </a:rPr>
              <a:t> (Aztec Chinampas of Central America)</a:t>
            </a:r>
            <a:endParaRPr sz="1700">
              <a:solidFill>
                <a:schemeClr val="dk1"/>
              </a:solidFill>
              <a:latin typeface="Lato"/>
              <a:ea typeface="Lato"/>
              <a:cs typeface="Lato"/>
              <a:sym typeface="Lato"/>
            </a:endParaRPr>
          </a:p>
          <a:p>
            <a:pPr indent="-336550" lvl="0" marL="457200" rtl="0" algn="l">
              <a:spcBef>
                <a:spcPts val="0"/>
              </a:spcBef>
              <a:spcAft>
                <a:spcPts val="0"/>
              </a:spcAft>
              <a:buClr>
                <a:srgbClr val="000000"/>
              </a:buClr>
              <a:buSzPts val="1700"/>
              <a:buFont typeface="Lato"/>
              <a:buChar char="●"/>
            </a:pPr>
            <a:r>
              <a:rPr lang="en" sz="1700" u="sng">
                <a:solidFill>
                  <a:srgbClr val="1155CC"/>
                </a:solidFill>
                <a:latin typeface="Lato"/>
                <a:ea typeface="Lato"/>
                <a:cs typeface="Lato"/>
                <a:sym typeface="Lato"/>
                <a:hlinkClick r:id="rId9"/>
              </a:rPr>
              <a:t>Ez Gro Garden</a:t>
            </a:r>
            <a:r>
              <a:rPr lang="en" sz="1700">
                <a:solidFill>
                  <a:schemeClr val="dk1"/>
                </a:solidFill>
                <a:latin typeface="Lato"/>
                <a:ea typeface="Lato"/>
                <a:cs typeface="Lato"/>
                <a:sym typeface="Lato"/>
              </a:rPr>
              <a:t> (Modern Day Chinampas)</a:t>
            </a:r>
            <a:endParaRPr sz="1700">
              <a:solidFill>
                <a:schemeClr val="dk1"/>
              </a:solidFill>
              <a:latin typeface="Lato"/>
              <a:ea typeface="Lato"/>
              <a:cs typeface="Lato"/>
              <a:sym typeface="Lato"/>
            </a:endParaRPr>
          </a:p>
          <a:p>
            <a:pPr indent="-336550" lvl="0" marL="457200" rtl="0" algn="l">
              <a:spcBef>
                <a:spcPts val="0"/>
              </a:spcBef>
              <a:spcAft>
                <a:spcPts val="0"/>
              </a:spcAft>
              <a:buClr>
                <a:srgbClr val="000000"/>
              </a:buClr>
              <a:buSzPts val="1700"/>
              <a:buFont typeface="Lato"/>
              <a:buChar char="●"/>
            </a:pPr>
            <a:r>
              <a:rPr lang="en" sz="1700" u="sng">
                <a:solidFill>
                  <a:srgbClr val="1155CC"/>
                </a:solidFill>
                <a:latin typeface="Lato"/>
                <a:ea typeface="Lato"/>
                <a:cs typeface="Lato"/>
                <a:sym typeface="Lato"/>
                <a:hlinkClick r:id="rId10"/>
              </a:rPr>
              <a:t>Midwest Permaculture</a:t>
            </a:r>
            <a:endParaRPr sz="2500">
              <a:latin typeface="Lato"/>
              <a:ea typeface="Lato"/>
              <a:cs typeface="Lato"/>
              <a:sym typeface="Lato"/>
            </a:endParaRPr>
          </a:p>
          <a:p>
            <a:pPr indent="-336550" lvl="0" marL="457200" rtl="0" algn="l">
              <a:spcBef>
                <a:spcPts val="0"/>
              </a:spcBef>
              <a:spcAft>
                <a:spcPts val="1600"/>
              </a:spcAft>
              <a:buClr>
                <a:srgbClr val="000000"/>
              </a:buClr>
              <a:buSzPts val="1700"/>
              <a:buFont typeface="Lato"/>
              <a:buChar char="●"/>
            </a:pPr>
            <a:r>
              <a:rPr lang="en" sz="1700" u="sng">
                <a:solidFill>
                  <a:srgbClr val="1155CC"/>
                </a:solidFill>
                <a:latin typeface="Lato"/>
                <a:ea typeface="Lato"/>
                <a:cs typeface="Lato"/>
                <a:sym typeface="Lato"/>
                <a:hlinkClick r:id="rId11"/>
              </a:rPr>
              <a:t>USGS</a:t>
            </a:r>
            <a:endParaRPr sz="2400">
              <a:solidFill>
                <a:srgbClr val="1155CC"/>
              </a:solidFill>
              <a:latin typeface="Lato"/>
              <a:ea typeface="Lato"/>
              <a:cs typeface="Lato"/>
              <a:sym typeface="Lato"/>
            </a:endParaRPr>
          </a:p>
        </p:txBody>
      </p:sp>
      <p:sp>
        <p:nvSpPr>
          <p:cNvPr id="211" name="Google Shape;211;p30"/>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62850" y="689550"/>
            <a:ext cx="9081300" cy="376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Lato"/>
                <a:ea typeface="Lato"/>
                <a:cs typeface="Lato"/>
                <a:sym typeface="Lato"/>
              </a:rPr>
              <a:t>OBJECTIVES:</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After this lesson, students will be able to:</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b="1" lang="en" sz="2000">
                <a:latin typeface="Lato"/>
                <a:ea typeface="Lato"/>
                <a:cs typeface="Lato"/>
                <a:sym typeface="Lato"/>
              </a:rPr>
              <a:t>Describe</a:t>
            </a:r>
            <a:r>
              <a:rPr lang="en" sz="2000">
                <a:latin typeface="Lato"/>
                <a:ea typeface="Lato"/>
                <a:cs typeface="Lato"/>
                <a:sym typeface="Lato"/>
              </a:rPr>
              <a:t> what chinampas are and how they work.</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b="1" lang="en" sz="2000">
                <a:latin typeface="Lato"/>
                <a:ea typeface="Lato"/>
                <a:cs typeface="Lato"/>
                <a:sym typeface="Lato"/>
              </a:rPr>
              <a:t>Identify </a:t>
            </a:r>
            <a:r>
              <a:rPr lang="en" sz="2000">
                <a:latin typeface="Lato"/>
                <a:ea typeface="Lato"/>
                <a:cs typeface="Lato"/>
                <a:sym typeface="Lato"/>
              </a:rPr>
              <a:t>the advantages of chinampas-based agriculture.</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1600"/>
              </a:spcBef>
              <a:spcAft>
                <a:spcPts val="0"/>
              </a:spcAft>
              <a:buNone/>
            </a:pPr>
            <a:r>
              <a:rPr b="1" lang="en" sz="2000">
                <a:latin typeface="Lato"/>
                <a:ea typeface="Lato"/>
                <a:cs typeface="Lato"/>
                <a:sym typeface="Lato"/>
              </a:rPr>
              <a:t>ASSESSMENTS:</a:t>
            </a:r>
            <a:endParaRPr b="1"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During this lesson, students will:</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Learn about the history of chinampas.</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Apply what they have learned to build their own chinampa.</a:t>
            </a:r>
            <a:endParaRPr sz="2000">
              <a:latin typeface="Lato"/>
              <a:ea typeface="Lato"/>
              <a:cs typeface="Lato"/>
              <a:sym typeface="Lato"/>
            </a:endParaRPr>
          </a:p>
          <a:p>
            <a:pPr indent="0" lvl="0" marL="0" rtl="0" algn="l">
              <a:spcBef>
                <a:spcPts val="0"/>
              </a:spcBef>
              <a:spcAft>
                <a:spcPts val="1600"/>
              </a:spcAft>
              <a:buNone/>
            </a:pPr>
            <a:r>
              <a:t/>
            </a:r>
            <a:endParaRPr sz="2000">
              <a:latin typeface="Lato"/>
              <a:ea typeface="Lato"/>
              <a:cs typeface="Lato"/>
              <a:sym typeface="Lato"/>
            </a:endParaRPr>
          </a:p>
        </p:txBody>
      </p:sp>
      <p:sp>
        <p:nvSpPr>
          <p:cNvPr id="63" name="Google Shape;63;p14"/>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0" y="0"/>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What are chinampas?</a:t>
            </a:r>
            <a:endParaRPr>
              <a:solidFill>
                <a:srgbClr val="FFFFFF"/>
              </a:solidFill>
              <a:latin typeface="Lato"/>
              <a:ea typeface="Lato"/>
              <a:cs typeface="Lato"/>
              <a:sym typeface="Lato"/>
            </a:endParaRPr>
          </a:p>
        </p:txBody>
      </p:sp>
      <p:sp>
        <p:nvSpPr>
          <p:cNvPr id="71" name="Google Shape;71;p15"/>
          <p:cNvSpPr txBox="1"/>
          <p:nvPr>
            <p:ph idx="1" type="body"/>
          </p:nvPr>
        </p:nvSpPr>
        <p:spPr>
          <a:xfrm>
            <a:off x="77625" y="965225"/>
            <a:ext cx="8856600" cy="120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A </a:t>
            </a:r>
            <a:r>
              <a:rPr i="1" lang="en" sz="2000">
                <a:latin typeface="Lato"/>
                <a:ea typeface="Lato"/>
                <a:cs typeface="Lato"/>
                <a:sym typeface="Lato"/>
              </a:rPr>
              <a:t>chinampa</a:t>
            </a:r>
            <a:r>
              <a:rPr lang="en" sz="2000">
                <a:latin typeface="Lato"/>
                <a:ea typeface="Lato"/>
                <a:cs typeface="Lato"/>
                <a:sym typeface="Lato"/>
              </a:rPr>
              <a:t> is a man-made plot of land that “floats” in a body of freshwater.</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They are actually anchored to the bottom of the water (usually a lake).</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They are an ancient agricultural system. </a:t>
            </a:r>
            <a:endParaRPr sz="2000">
              <a:latin typeface="Lato"/>
              <a:ea typeface="Lato"/>
              <a:cs typeface="Lato"/>
              <a:sym typeface="Lato"/>
            </a:endParaRPr>
          </a:p>
        </p:txBody>
      </p:sp>
      <p:sp>
        <p:nvSpPr>
          <p:cNvPr id="72" name="Google Shape;72;p15"/>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15"/>
          <p:cNvGrpSpPr/>
          <p:nvPr/>
        </p:nvGrpSpPr>
        <p:grpSpPr>
          <a:xfrm>
            <a:off x="539375" y="2169425"/>
            <a:ext cx="8065225" cy="2574600"/>
            <a:chOff x="454975" y="2169300"/>
            <a:chExt cx="8065225" cy="2574600"/>
          </a:xfrm>
        </p:grpSpPr>
        <p:pic>
          <p:nvPicPr>
            <p:cNvPr id="74" name="Google Shape;74;p15"/>
            <p:cNvPicPr preferRelativeResize="0"/>
            <p:nvPr/>
          </p:nvPicPr>
          <p:blipFill>
            <a:blip r:embed="rId3">
              <a:alphaModFix/>
            </a:blip>
            <a:stretch>
              <a:fillRect/>
            </a:stretch>
          </p:blipFill>
          <p:spPr>
            <a:xfrm>
              <a:off x="454975" y="2195271"/>
              <a:ext cx="3748650" cy="2548629"/>
            </a:xfrm>
            <a:prstGeom prst="rect">
              <a:avLst/>
            </a:prstGeom>
            <a:noFill/>
            <a:ln>
              <a:noFill/>
            </a:ln>
          </p:spPr>
        </p:pic>
        <p:pic>
          <p:nvPicPr>
            <p:cNvPr id="75" name="Google Shape;75;p15"/>
            <p:cNvPicPr preferRelativeResize="0"/>
            <p:nvPr/>
          </p:nvPicPr>
          <p:blipFill>
            <a:blip r:embed="rId4">
              <a:alphaModFix/>
            </a:blip>
            <a:stretch>
              <a:fillRect/>
            </a:stretch>
          </p:blipFill>
          <p:spPr>
            <a:xfrm>
              <a:off x="4693511" y="2169300"/>
              <a:ext cx="3826689" cy="254862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animEffect filter="fade" transition="in">
                                      <p:cBhvr>
                                        <p:cTn dur="500"/>
                                        <p:tgtEl>
                                          <p:spTgt spid="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 st="1"/>
                                            </p:txEl>
                                          </p:spTgt>
                                        </p:tgtEl>
                                        <p:attrNameLst>
                                          <p:attrName>style.visibility</p:attrName>
                                        </p:attrNameLst>
                                      </p:cBhvr>
                                      <p:to>
                                        <p:strVal val="visible"/>
                                      </p:to>
                                    </p:set>
                                    <p:animEffect filter="fade" transition="in">
                                      <p:cBhvr>
                                        <p:cTn dur="500"/>
                                        <p:tgtEl>
                                          <p:spTgt spid="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2" st="2"/>
                                            </p:txEl>
                                          </p:spTgt>
                                        </p:tgtEl>
                                        <p:attrNameLst>
                                          <p:attrName>style.visibility</p:attrName>
                                        </p:attrNameLst>
                                      </p:cBhvr>
                                      <p:to>
                                        <p:strVal val="visible"/>
                                      </p:to>
                                    </p:set>
                                    <p:animEffect filter="fade" transition="in">
                                      <p:cBhvr>
                                        <p:cTn dur="500"/>
                                        <p:tgtEl>
                                          <p:spTgt spid="71">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History of Chinampas</a:t>
            </a:r>
            <a:endParaRPr>
              <a:solidFill>
                <a:srgbClr val="FFFFFF"/>
              </a:solidFill>
              <a:latin typeface="Lato"/>
              <a:ea typeface="Lato"/>
              <a:cs typeface="Lato"/>
              <a:sym typeface="Lato"/>
            </a:endParaRPr>
          </a:p>
        </p:txBody>
      </p:sp>
      <p:sp>
        <p:nvSpPr>
          <p:cNvPr id="82" name="Google Shape;82;p16"/>
          <p:cNvSpPr txBox="1"/>
          <p:nvPr>
            <p:ph idx="1" type="body"/>
          </p:nvPr>
        </p:nvSpPr>
        <p:spPr>
          <a:xfrm>
            <a:off x="77625" y="965225"/>
            <a:ext cx="88740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Chinampas were created by the Aztecs to grow crops.</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Farmland was limited in the Aztec Empire, so chinampas were ways that they could grow food without taking up more land.</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At the height of the Aztec Empire, there were thousands of chinampas.</a:t>
            </a:r>
            <a:endParaRPr sz="2000">
              <a:latin typeface="Lato"/>
              <a:ea typeface="Lato"/>
              <a:cs typeface="Lato"/>
              <a:sym typeface="Lato"/>
            </a:endParaRPr>
          </a:p>
        </p:txBody>
      </p:sp>
      <p:sp>
        <p:nvSpPr>
          <p:cNvPr id="83" name="Google Shape;83;p16"/>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6"/>
          <p:cNvPicPr preferRelativeResize="0"/>
          <p:nvPr/>
        </p:nvPicPr>
        <p:blipFill>
          <a:blip r:embed="rId3">
            <a:alphaModFix/>
          </a:blip>
          <a:stretch>
            <a:fillRect/>
          </a:stretch>
        </p:blipFill>
        <p:spPr>
          <a:xfrm>
            <a:off x="1311988" y="2465775"/>
            <a:ext cx="6239175" cy="2339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5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5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500"/>
                                        <p:tgtEl>
                                          <p:spTgt spid="8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History of Chinampas</a:t>
            </a:r>
            <a:endParaRPr>
              <a:solidFill>
                <a:srgbClr val="FFFFFF"/>
              </a:solidFill>
              <a:latin typeface="Lato"/>
              <a:ea typeface="Lato"/>
              <a:cs typeface="Lato"/>
              <a:sym typeface="Lato"/>
            </a:endParaRPr>
          </a:p>
        </p:txBody>
      </p:sp>
      <p:sp>
        <p:nvSpPr>
          <p:cNvPr id="91" name="Google Shape;91;p17"/>
          <p:cNvSpPr txBox="1"/>
          <p:nvPr>
            <p:ph idx="1" type="body"/>
          </p:nvPr>
        </p:nvSpPr>
        <p:spPr>
          <a:xfrm>
            <a:off x="86725" y="1081300"/>
            <a:ext cx="3807900" cy="306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Chinampas have retained their cultural importance to this day.</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To build a chinampa, one must have knowledge about agriculture, the environment, and the history of chinampas.</a:t>
            </a:r>
            <a:endParaRPr sz="2000">
              <a:latin typeface="Lato"/>
              <a:ea typeface="Lato"/>
              <a:cs typeface="Lato"/>
              <a:sym typeface="Lato"/>
            </a:endParaRPr>
          </a:p>
        </p:txBody>
      </p:sp>
      <p:sp>
        <p:nvSpPr>
          <p:cNvPr id="92" name="Google Shape;92;p17"/>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7"/>
          <p:cNvPicPr preferRelativeResize="0"/>
          <p:nvPr/>
        </p:nvPicPr>
        <p:blipFill>
          <a:blip r:embed="rId3">
            <a:alphaModFix/>
          </a:blip>
          <a:stretch>
            <a:fillRect/>
          </a:stretch>
        </p:blipFill>
        <p:spPr>
          <a:xfrm>
            <a:off x="3932275" y="1081288"/>
            <a:ext cx="5114849" cy="3403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500"/>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500"/>
                                        <p:tgtEl>
                                          <p:spTgt spid="9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How to Build a Chinampa</a:t>
            </a:r>
            <a:endParaRPr>
              <a:solidFill>
                <a:srgbClr val="FFFFFF"/>
              </a:solidFill>
              <a:latin typeface="Lato"/>
              <a:ea typeface="Lato"/>
              <a:cs typeface="Lato"/>
              <a:sym typeface="Lato"/>
            </a:endParaRPr>
          </a:p>
        </p:txBody>
      </p:sp>
      <p:sp>
        <p:nvSpPr>
          <p:cNvPr id="100" name="Google Shape;100;p18"/>
          <p:cNvSpPr txBox="1"/>
          <p:nvPr>
            <p:ph idx="1" type="body"/>
          </p:nvPr>
        </p:nvSpPr>
        <p:spPr>
          <a:xfrm>
            <a:off x="77700" y="863550"/>
            <a:ext cx="9003300" cy="1974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Stakes are placed in a shallow part of the water.</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Then, a mat is woven out of weeds and sticks that can float on the water’s surface. The mat is tied to the stakes so it is anchored in place.</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Mud from the bottom of the lake is added on the mat along with vegetation until the chinampa is above the water’s surface.</a:t>
            </a:r>
            <a:endParaRPr sz="2000">
              <a:latin typeface="Lato"/>
              <a:ea typeface="Lato"/>
              <a:cs typeface="Lato"/>
              <a:sym typeface="Lato"/>
            </a:endParaRPr>
          </a:p>
          <a:p>
            <a:pPr indent="0" lvl="0" marL="0" rtl="0" algn="l">
              <a:spcBef>
                <a:spcPts val="1600"/>
              </a:spcBef>
              <a:spcAft>
                <a:spcPts val="1600"/>
              </a:spcAft>
              <a:buNone/>
            </a:pPr>
            <a:r>
              <a:t/>
            </a:r>
            <a:endParaRPr sz="2000">
              <a:latin typeface="Lato"/>
              <a:ea typeface="Lato"/>
              <a:cs typeface="Lato"/>
              <a:sym typeface="Lato"/>
            </a:endParaRPr>
          </a:p>
        </p:txBody>
      </p:sp>
      <p:sp>
        <p:nvSpPr>
          <p:cNvPr id="101" name="Google Shape;101;p18"/>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8"/>
          <p:cNvPicPr preferRelativeResize="0"/>
          <p:nvPr/>
        </p:nvPicPr>
        <p:blipFill>
          <a:blip r:embed="rId3">
            <a:alphaModFix/>
          </a:blip>
          <a:stretch>
            <a:fillRect/>
          </a:stretch>
        </p:blipFill>
        <p:spPr>
          <a:xfrm>
            <a:off x="885675" y="2681125"/>
            <a:ext cx="3176699" cy="2123075"/>
          </a:xfrm>
          <a:prstGeom prst="rect">
            <a:avLst/>
          </a:prstGeom>
          <a:noFill/>
          <a:ln>
            <a:noFill/>
          </a:ln>
        </p:spPr>
      </p:pic>
      <p:pic>
        <p:nvPicPr>
          <p:cNvPr id="103" name="Google Shape;103;p18"/>
          <p:cNvPicPr preferRelativeResize="0"/>
          <p:nvPr/>
        </p:nvPicPr>
        <p:blipFill>
          <a:blip r:embed="rId4">
            <a:alphaModFix/>
          </a:blip>
          <a:stretch>
            <a:fillRect/>
          </a:stretch>
        </p:blipFill>
        <p:spPr>
          <a:xfrm>
            <a:off x="4472480" y="2691780"/>
            <a:ext cx="3885145" cy="2101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5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500"/>
                                        <p:tgtEl>
                                          <p:spTgt spid="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500"/>
                                        <p:tgtEl>
                                          <p:spTgt spid="1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500"/>
                                        <p:tgtEl>
                                          <p:spTgt spid="10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How to Build a Chinampa </a:t>
            </a:r>
            <a:endParaRPr>
              <a:solidFill>
                <a:srgbClr val="FFFFFF"/>
              </a:solidFill>
              <a:latin typeface="Lato"/>
              <a:ea typeface="Lato"/>
              <a:cs typeface="Lato"/>
              <a:sym typeface="Lato"/>
            </a:endParaRPr>
          </a:p>
        </p:txBody>
      </p:sp>
      <p:sp>
        <p:nvSpPr>
          <p:cNvPr id="110" name="Google Shape;110;p19"/>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9"/>
          <p:cNvPicPr preferRelativeResize="0"/>
          <p:nvPr/>
        </p:nvPicPr>
        <p:blipFill>
          <a:blip r:embed="rId3">
            <a:alphaModFix/>
          </a:blip>
          <a:stretch>
            <a:fillRect/>
          </a:stretch>
        </p:blipFill>
        <p:spPr>
          <a:xfrm>
            <a:off x="4348110" y="1800687"/>
            <a:ext cx="4615190" cy="2273413"/>
          </a:xfrm>
          <a:prstGeom prst="rect">
            <a:avLst/>
          </a:prstGeom>
          <a:noFill/>
          <a:ln>
            <a:noFill/>
          </a:ln>
        </p:spPr>
      </p:pic>
      <p:pic>
        <p:nvPicPr>
          <p:cNvPr id="112" name="Google Shape;112;p19"/>
          <p:cNvPicPr preferRelativeResize="0"/>
          <p:nvPr/>
        </p:nvPicPr>
        <p:blipFill rotWithShape="1">
          <a:blip r:embed="rId4">
            <a:alphaModFix/>
          </a:blip>
          <a:srcRect b="6451" l="3284" r="5988" t="12497"/>
          <a:stretch/>
        </p:blipFill>
        <p:spPr>
          <a:xfrm>
            <a:off x="171275" y="1744688"/>
            <a:ext cx="4002775" cy="2385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How to Build a Chinampa </a:t>
            </a:r>
            <a:endParaRPr>
              <a:solidFill>
                <a:srgbClr val="FFFFFF"/>
              </a:solidFill>
              <a:latin typeface="Lato"/>
              <a:ea typeface="Lato"/>
              <a:cs typeface="Lato"/>
              <a:sym typeface="Lato"/>
            </a:endParaRPr>
          </a:p>
        </p:txBody>
      </p:sp>
      <p:sp>
        <p:nvSpPr>
          <p:cNvPr id="119" name="Google Shape;119;p20"/>
          <p:cNvSpPr txBox="1"/>
          <p:nvPr>
            <p:ph idx="1" type="body"/>
          </p:nvPr>
        </p:nvSpPr>
        <p:spPr>
          <a:xfrm>
            <a:off x="77625" y="965225"/>
            <a:ext cx="8965200" cy="3763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Willow trees are often planted to help anchor the chinampa, but also perform several other functions.</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They serve as fences that keep the soil in place once the stakes rot away.</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They protect the chinampa from harsh wind, pests, and erosion that may occur.</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They also can serve as habitats for birds.</a:t>
            </a:r>
            <a:endParaRPr sz="2000">
              <a:latin typeface="Lato"/>
              <a:ea typeface="Lato"/>
              <a:cs typeface="Lato"/>
              <a:sym typeface="Lato"/>
            </a:endParaRPr>
          </a:p>
        </p:txBody>
      </p:sp>
      <p:sp>
        <p:nvSpPr>
          <p:cNvPr id="120" name="Google Shape;120;p20"/>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p:nvPr/>
        </p:nvSpPr>
        <p:spPr>
          <a:xfrm>
            <a:off x="0" y="700"/>
            <a:ext cx="9144000" cy="8348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txBox="1"/>
          <p:nvPr>
            <p:ph type="title"/>
          </p:nvPr>
        </p:nvSpPr>
        <p:spPr>
          <a:xfrm>
            <a:off x="171275" y="131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How to Build a Chinampa </a:t>
            </a:r>
            <a:endParaRPr>
              <a:solidFill>
                <a:srgbClr val="FFFFFF"/>
              </a:solidFill>
              <a:latin typeface="Lato"/>
              <a:ea typeface="Lato"/>
              <a:cs typeface="Lato"/>
              <a:sym typeface="Lato"/>
            </a:endParaRPr>
          </a:p>
        </p:txBody>
      </p:sp>
      <p:sp>
        <p:nvSpPr>
          <p:cNvPr id="127" name="Google Shape;127;p21"/>
          <p:cNvSpPr/>
          <p:nvPr/>
        </p:nvSpPr>
        <p:spPr>
          <a:xfrm>
            <a:off x="0" y="4861375"/>
            <a:ext cx="9144000" cy="282125"/>
          </a:xfrm>
          <a:prstGeom prst="flowChartProcess">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21"/>
          <p:cNvGrpSpPr/>
          <p:nvPr/>
        </p:nvGrpSpPr>
        <p:grpSpPr>
          <a:xfrm>
            <a:off x="1355325" y="1070800"/>
            <a:ext cx="6433339" cy="3555288"/>
            <a:chOff x="1214900" y="1001750"/>
            <a:chExt cx="6433339" cy="3555288"/>
          </a:xfrm>
        </p:grpSpPr>
        <p:pic>
          <p:nvPicPr>
            <p:cNvPr id="129" name="Google Shape;129;p21"/>
            <p:cNvPicPr preferRelativeResize="0"/>
            <p:nvPr/>
          </p:nvPicPr>
          <p:blipFill>
            <a:blip r:embed="rId3">
              <a:alphaModFix/>
            </a:blip>
            <a:stretch>
              <a:fillRect/>
            </a:stretch>
          </p:blipFill>
          <p:spPr>
            <a:xfrm>
              <a:off x="1214900" y="1008813"/>
              <a:ext cx="6433339" cy="3548225"/>
            </a:xfrm>
            <a:prstGeom prst="rect">
              <a:avLst/>
            </a:prstGeom>
            <a:noFill/>
            <a:ln>
              <a:noFill/>
            </a:ln>
          </p:spPr>
        </p:pic>
        <p:sp>
          <p:nvSpPr>
            <p:cNvPr id="130" name="Google Shape;130;p21"/>
            <p:cNvSpPr/>
            <p:nvPr/>
          </p:nvSpPr>
          <p:spPr>
            <a:xfrm>
              <a:off x="6092025" y="1001750"/>
              <a:ext cx="1545000" cy="38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