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Merriweather Light"/>
      <p:regular r:id="rId20"/>
      <p:bold r:id="rId21"/>
      <p:italic r:id="rId22"/>
      <p:boldItalic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Light-regular.fntdata"/><Relationship Id="rId22" Type="http://schemas.openxmlformats.org/officeDocument/2006/relationships/font" Target="fonts/MerriweatherLight-italic.fntdata"/><Relationship Id="rId21" Type="http://schemas.openxmlformats.org/officeDocument/2006/relationships/font" Target="fonts/MerriweatherLight-bold.fntdata"/><Relationship Id="rId24" Type="http://schemas.openxmlformats.org/officeDocument/2006/relationships/font" Target="fonts/Merriweather-regular.fntdata"/><Relationship Id="rId23" Type="http://schemas.openxmlformats.org/officeDocument/2006/relationships/font" Target="fonts/Merriweather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7459ee38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7459ee38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4b3b5bb96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4b3b5bb96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84b3b5bb96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4b3b5bb96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COOL law - requires retailers to label meat, fish, fruits, veg, and nuts; provides consumers with info about the source of their food and </a:t>
            </a:r>
            <a:r>
              <a:rPr lang="en"/>
              <a:t>allows for transparency</a:t>
            </a:r>
            <a:endParaRPr/>
          </a:p>
          <a:p>
            <a:pPr indent="0" lvl="0" marL="0" rtl="0" algn="l">
              <a:spcBef>
                <a:spcPts val="0"/>
              </a:spcBef>
              <a:spcAft>
                <a:spcPts val="0"/>
              </a:spcAft>
              <a:buNone/>
            </a:pPr>
            <a:r>
              <a:rPr lang="en"/>
              <a:t>shelf cards - say the name and price of the food</a:t>
            </a:r>
            <a:endParaRPr/>
          </a:p>
          <a:p>
            <a:pPr indent="0" lvl="0" marL="0" rtl="0" algn="l">
              <a:spcBef>
                <a:spcPts val="0"/>
              </a:spcBef>
              <a:spcAft>
                <a:spcPts val="0"/>
              </a:spcAft>
              <a:buNone/>
            </a:pPr>
            <a:r>
              <a:rPr lang="en"/>
              <a:t>ex - California Fresh</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7459ee38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7459ee38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harvested when ripe bc doesn’t have to travel far to reach its destination</a:t>
            </a:r>
            <a:endParaRPr/>
          </a:p>
          <a:p>
            <a:pPr indent="0" lvl="0" marL="0" rtl="0" algn="l">
              <a:spcBef>
                <a:spcPts val="0"/>
              </a:spcBef>
              <a:spcAft>
                <a:spcPts val="0"/>
              </a:spcAft>
              <a:buNone/>
            </a:pPr>
            <a:r>
              <a:rPr lang="en"/>
              <a:t>when food has to travel a long distance, it may take days or weeks to arrive at its destination. so, it’s picked before it is ripe so by the time it arrives it is ready to eat.</a:t>
            </a:r>
            <a:endParaRPr/>
          </a:p>
          <a:p>
            <a:pPr indent="0" lvl="0" marL="0" rtl="0" algn="l">
              <a:spcBef>
                <a:spcPts val="0"/>
              </a:spcBef>
              <a:spcAft>
                <a:spcPts val="0"/>
              </a:spcAft>
              <a:buNone/>
            </a:pPr>
            <a:r>
              <a:rPr lang="en"/>
              <a:t>picked too early tastes different, decline in taste and nutrient values</a:t>
            </a:r>
            <a:endParaRPr/>
          </a:p>
          <a:p>
            <a:pPr indent="0" lvl="0" marL="0" rtl="0" algn="l">
              <a:spcBef>
                <a:spcPts val="0"/>
              </a:spcBef>
              <a:spcAft>
                <a:spcPts val="0"/>
              </a:spcAft>
              <a:buNone/>
            </a:pPr>
            <a:r>
              <a:rPr lang="en"/>
              <a:t>in CA, we’re lucky that we have a large agricultural industry so lots of food is grown here and it’s easier to eat local.</a:t>
            </a:r>
            <a:endParaRPr/>
          </a:p>
          <a:p>
            <a:pPr indent="0" lvl="0" marL="0" rtl="0" algn="l">
              <a:spcBef>
                <a:spcPts val="0"/>
              </a:spcBef>
              <a:spcAft>
                <a:spcPts val="0"/>
              </a:spcAft>
              <a:buNone/>
            </a:pPr>
            <a:r>
              <a:rPr lang="en"/>
              <a:t>states like north dakota or montana don’t grow as much food so it’s harder to eat local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84b3b5bb96_0_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4b3b5bb96_0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7650759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7650759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produce in season is more likely to be local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7459ee38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7459ee38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7459ee38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7459ee38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would do as a debate but just going to do as a discussion right now.</a:t>
            </a:r>
            <a:endParaRPr/>
          </a:p>
          <a:p>
            <a:pPr indent="0" lvl="0" marL="0" rtl="0" algn="l">
              <a:spcBef>
                <a:spcPts val="0"/>
              </a:spcBef>
              <a:spcAft>
                <a:spcPts val="0"/>
              </a:spcAft>
              <a:buNone/>
            </a:pPr>
            <a:r>
              <a:rPr lang="en"/>
              <a:t>everyone pick a food and a place and decide for or against.</a:t>
            </a:r>
            <a:endParaRPr/>
          </a:p>
          <a:p>
            <a:pPr indent="0" lvl="0" marL="0" rtl="0" algn="l">
              <a:spcBef>
                <a:spcPts val="0"/>
              </a:spcBef>
              <a:spcAft>
                <a:spcPts val="0"/>
              </a:spcAft>
              <a:buNone/>
            </a:pPr>
            <a:r>
              <a:rPr lang="en"/>
              <a:t>take a few minutes and come up with a few points for an argument, then we’ll discuss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7459ee38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7459ee38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idea is serving …</a:t>
            </a:r>
            <a:endParaRPr/>
          </a:p>
          <a:p>
            <a:pPr indent="0" lvl="0" marL="0" rtl="0" algn="l">
              <a:spcBef>
                <a:spcPts val="0"/>
              </a:spcBef>
              <a:spcAft>
                <a:spcPts val="0"/>
              </a:spcAft>
              <a:buNone/>
            </a:pPr>
            <a:r>
              <a:rPr lang="en"/>
              <a:t>hoping for feedback in this section, paula and i were discussing logistics and i wanted other’s thoughts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cuesa.org/learn/how-far-does-your-food-travel-get-your-plate" TargetMode="External"/><Relationship Id="rId4" Type="http://schemas.openxmlformats.org/officeDocument/2006/relationships/hyperlink" Target="https://www.ams.usda.gov/rules-regulations/coo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youtube.com/watch?v=b7rn5hH5XN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10" Type="http://schemas.openxmlformats.org/officeDocument/2006/relationships/image" Target="../media/image13.png"/><Relationship Id="rId9"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Food Miles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2"/>
          <p:cNvSpPr/>
          <p:nvPr/>
        </p:nvSpPr>
        <p:spPr>
          <a:xfrm>
            <a:off x="0" y="0"/>
            <a:ext cx="9144000" cy="563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highlight>
                <a:schemeClr val="accent1"/>
              </a:highlight>
            </a:endParaRPr>
          </a:p>
        </p:txBody>
      </p:sp>
      <p:sp>
        <p:nvSpPr>
          <p:cNvPr id="140" name="Google Shape;140;p22"/>
          <p:cNvSpPr txBox="1"/>
          <p:nvPr/>
        </p:nvSpPr>
        <p:spPr>
          <a:xfrm>
            <a:off x="509700" y="1669950"/>
            <a:ext cx="8124600" cy="3321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Center for Urban Education about Sustainable Agriculture</a:t>
            </a:r>
            <a:endParaRPr>
              <a:latin typeface="Merriweather Light"/>
              <a:ea typeface="Merriweather Light"/>
              <a:cs typeface="Merriweather Light"/>
              <a:sym typeface="Merriweather Light"/>
            </a:endParaRPr>
          </a:p>
          <a:p>
            <a:pPr indent="0" lvl="0" marL="457200" rtl="0" algn="l">
              <a:spcBef>
                <a:spcPts val="0"/>
              </a:spcBef>
              <a:spcAft>
                <a:spcPts val="0"/>
              </a:spcAft>
              <a:buNone/>
            </a:pPr>
            <a:r>
              <a:rPr lang="en" u="sng">
                <a:solidFill>
                  <a:schemeClr val="hlink"/>
                </a:solidFill>
                <a:latin typeface="Merriweather Light"/>
                <a:ea typeface="Merriweather Light"/>
                <a:cs typeface="Merriweather Light"/>
                <a:sym typeface="Merriweather Light"/>
                <a:hlinkClick r:id="rId3"/>
              </a:rPr>
              <a:t>https://cuesa.org/learn/how-far-does-your-food-travel-get-your-plate</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USDA</a:t>
            </a:r>
            <a:endParaRPr>
              <a:latin typeface="Merriweather Light"/>
              <a:ea typeface="Merriweather Light"/>
              <a:cs typeface="Merriweather Light"/>
              <a:sym typeface="Merriweather Light"/>
            </a:endParaRPr>
          </a:p>
          <a:p>
            <a:pPr indent="0" lvl="0" marL="0" rtl="0" algn="l">
              <a:spcBef>
                <a:spcPts val="0"/>
              </a:spcBef>
              <a:spcAft>
                <a:spcPts val="0"/>
              </a:spcAft>
              <a:buNone/>
            </a:pPr>
            <a:r>
              <a:rPr lang="en">
                <a:latin typeface="Merriweather Light"/>
                <a:ea typeface="Merriweather Light"/>
                <a:cs typeface="Merriweather Light"/>
                <a:sym typeface="Merriweather Light"/>
              </a:rPr>
              <a:t>	</a:t>
            </a:r>
            <a:r>
              <a:rPr lang="en" u="sng">
                <a:solidFill>
                  <a:schemeClr val="hlink"/>
                </a:solidFill>
                <a:latin typeface="Merriweather Light"/>
                <a:ea typeface="Merriweather Light"/>
                <a:cs typeface="Merriweather Light"/>
                <a:sym typeface="Merriweather Light"/>
                <a:hlinkClick r:id="rId4"/>
              </a:rPr>
              <a:t>https://www.ams.usda.gov/rules-regulations/cool</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rPr lang="en">
                <a:latin typeface="Merriweather Light"/>
                <a:ea typeface="Merriweather Light"/>
                <a:cs typeface="Merriweather Light"/>
                <a:sym typeface="Merriweather Light"/>
              </a:rPr>
              <a:t>This lesson was developed by Kasey Hegelein, a UCLA intern. To contact her, please email kasey.hegelein@gmail.com</a:t>
            </a:r>
            <a:endParaRPr>
              <a:latin typeface="Merriweather Light"/>
              <a:ea typeface="Merriweather Light"/>
              <a:cs typeface="Merriweather Light"/>
              <a:sym typeface="Merriweather Light"/>
            </a:endParaRPr>
          </a:p>
        </p:txBody>
      </p:sp>
      <p:sp>
        <p:nvSpPr>
          <p:cNvPr id="141" name="Google Shape;141;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p:nvPr/>
        </p:nvSpPr>
        <p:spPr>
          <a:xfrm>
            <a:off x="0" y="0"/>
            <a:ext cx="9144000" cy="563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highlight>
                <a:schemeClr val="accent1"/>
              </a:highlight>
            </a:endParaRPr>
          </a:p>
        </p:txBody>
      </p:sp>
      <p:sp>
        <p:nvSpPr>
          <p:cNvPr id="70" name="Google Shape;70;p14"/>
          <p:cNvSpPr txBox="1"/>
          <p:nvPr/>
        </p:nvSpPr>
        <p:spPr>
          <a:xfrm>
            <a:off x="503250" y="1522575"/>
            <a:ext cx="5897700" cy="35313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Merriweather Light"/>
              <a:buChar char="●"/>
            </a:pPr>
            <a:r>
              <a:rPr lang="en" sz="1600">
                <a:latin typeface="Merriweather Light"/>
                <a:ea typeface="Merriweather Light"/>
                <a:cs typeface="Merriweather Light"/>
                <a:sym typeface="Merriweather Light"/>
              </a:rPr>
              <a:t>Define the term “food miles.” </a:t>
            </a:r>
            <a:endParaRPr i="1" sz="1600">
              <a:latin typeface="Merriweather Light"/>
              <a:ea typeface="Merriweather Light"/>
              <a:cs typeface="Merriweather Light"/>
              <a:sym typeface="Merriweather Light"/>
            </a:endParaRPr>
          </a:p>
          <a:p>
            <a:pPr indent="-330200" lvl="0" marL="457200" rtl="0" algn="l">
              <a:lnSpc>
                <a:spcPct val="150000"/>
              </a:lnSpc>
              <a:spcBef>
                <a:spcPts val="0"/>
              </a:spcBef>
              <a:spcAft>
                <a:spcPts val="0"/>
              </a:spcAft>
              <a:buSzPts val="1600"/>
              <a:buFont typeface="Merriweather Light"/>
              <a:buChar char="●"/>
            </a:pPr>
            <a:r>
              <a:rPr lang="en" sz="1600">
                <a:latin typeface="Merriweather Light"/>
                <a:ea typeface="Merriweather Light"/>
                <a:cs typeface="Merriweather Light"/>
                <a:sym typeface="Merriweather Light"/>
              </a:rPr>
              <a:t>Evaluate the difference in taste and environmental impact between locally grown food and imported food.</a:t>
            </a:r>
            <a:endParaRPr sz="1600">
              <a:latin typeface="Merriweather Light"/>
              <a:ea typeface="Merriweather Light"/>
              <a:cs typeface="Merriweather Light"/>
              <a:sym typeface="Merriweather Light"/>
            </a:endParaRPr>
          </a:p>
          <a:p>
            <a:pPr indent="-330200" lvl="0" marL="457200" rtl="0" algn="l">
              <a:lnSpc>
                <a:spcPct val="150000"/>
              </a:lnSpc>
              <a:spcBef>
                <a:spcPts val="0"/>
              </a:spcBef>
              <a:spcAft>
                <a:spcPts val="0"/>
              </a:spcAft>
              <a:buSzPts val="1600"/>
              <a:buFont typeface="Merriweather Light"/>
              <a:buChar char="●"/>
            </a:pPr>
            <a:r>
              <a:rPr lang="en" sz="1600">
                <a:latin typeface="Merriweather Light"/>
                <a:ea typeface="Merriweather Light"/>
                <a:cs typeface="Merriweather Light"/>
                <a:sym typeface="Merriweather Light"/>
              </a:rPr>
              <a:t>Explain how to determine where food is grown.</a:t>
            </a:r>
            <a:endParaRPr sz="1600">
              <a:latin typeface="Merriweather Light"/>
              <a:ea typeface="Merriweather Light"/>
              <a:cs typeface="Merriweather Light"/>
              <a:sym typeface="Merriweather Light"/>
            </a:endParaRPr>
          </a:p>
          <a:p>
            <a:pPr indent="-330200" lvl="0" marL="457200" rtl="0" algn="l">
              <a:lnSpc>
                <a:spcPct val="150000"/>
              </a:lnSpc>
              <a:spcBef>
                <a:spcPts val="0"/>
              </a:spcBef>
              <a:spcAft>
                <a:spcPts val="0"/>
              </a:spcAft>
              <a:buSzPts val="1600"/>
              <a:buFont typeface="Merriweather Light"/>
              <a:buChar char="●"/>
            </a:pPr>
            <a:r>
              <a:rPr lang="en" sz="1600">
                <a:latin typeface="Merriweather Light"/>
                <a:ea typeface="Merriweather Light"/>
                <a:cs typeface="Merriweather Light"/>
                <a:sym typeface="Merriweather Light"/>
              </a:rPr>
              <a:t>Assert why to buy and eat local foods.</a:t>
            </a:r>
            <a:endParaRPr>
              <a:latin typeface="Merriweather Light"/>
              <a:ea typeface="Merriweather Light"/>
              <a:cs typeface="Merriweather Light"/>
              <a:sym typeface="Merriweather Light"/>
            </a:endParaRPr>
          </a:p>
          <a:p>
            <a:pPr indent="0" lvl="0" marL="0" rtl="0" algn="l">
              <a:lnSpc>
                <a:spcPct val="150000"/>
              </a:lnSpc>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p:txBody>
      </p:sp>
      <p:sp>
        <p:nvSpPr>
          <p:cNvPr id="71" name="Google Shape;71;p1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a:t>
            </a:r>
            <a:endParaRPr/>
          </a:p>
        </p:txBody>
      </p:sp>
      <p:pic>
        <p:nvPicPr>
          <p:cNvPr id="72" name="Google Shape;72;p14"/>
          <p:cNvPicPr preferRelativeResize="0"/>
          <p:nvPr/>
        </p:nvPicPr>
        <p:blipFill>
          <a:blip r:embed="rId3">
            <a:alphaModFix/>
          </a:blip>
          <a:stretch>
            <a:fillRect/>
          </a:stretch>
        </p:blipFill>
        <p:spPr>
          <a:xfrm>
            <a:off x="6112550" y="2571750"/>
            <a:ext cx="2790625" cy="195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p:nvPr/>
        </p:nvSpPr>
        <p:spPr>
          <a:xfrm>
            <a:off x="0" y="0"/>
            <a:ext cx="9144000" cy="563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highlight>
                <a:schemeClr val="accent1"/>
              </a:highlight>
            </a:endParaRPr>
          </a:p>
        </p:txBody>
      </p:sp>
      <p:sp>
        <p:nvSpPr>
          <p:cNvPr id="78" name="Google Shape;78;p15"/>
          <p:cNvSpPr txBox="1"/>
          <p:nvPr/>
        </p:nvSpPr>
        <p:spPr>
          <a:xfrm>
            <a:off x="311700" y="1607200"/>
            <a:ext cx="5181000" cy="31986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Food miles is the distance between where a food is grown and where it is purchased</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Country of Origin Labeling (COOL) Law</a:t>
            </a:r>
            <a:endParaRPr>
              <a:latin typeface="Merriweather Light"/>
              <a:ea typeface="Merriweather Light"/>
              <a:cs typeface="Merriweather Light"/>
              <a:sym typeface="Merriweather Light"/>
            </a:endParaRPr>
          </a:p>
          <a:p>
            <a:pPr indent="-317500" lvl="1" marL="9144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requires retailers to label produce according to where it’s grown</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Many produce shelf cards state where the food comes from</a:t>
            </a:r>
            <a:endParaRPr>
              <a:latin typeface="Merriweather Light"/>
              <a:ea typeface="Merriweather Light"/>
              <a:cs typeface="Merriweather Light"/>
              <a:sym typeface="Merriweather Light"/>
            </a:endParaRPr>
          </a:p>
        </p:txBody>
      </p:sp>
      <p:sp>
        <p:nvSpPr>
          <p:cNvPr id="79" name="Google Shape;79;p15"/>
          <p:cNvSpPr txBox="1"/>
          <p:nvPr>
            <p:ph type="title"/>
          </p:nvPr>
        </p:nvSpPr>
        <p:spPr>
          <a:xfrm>
            <a:off x="311700" y="56310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to Food Miles</a:t>
            </a:r>
            <a:endParaRPr/>
          </a:p>
        </p:txBody>
      </p:sp>
      <p:pic>
        <p:nvPicPr>
          <p:cNvPr id="80" name="Google Shape;80;p15"/>
          <p:cNvPicPr preferRelativeResize="0"/>
          <p:nvPr/>
        </p:nvPicPr>
        <p:blipFill rotWithShape="1">
          <a:blip r:embed="rId3">
            <a:alphaModFix/>
          </a:blip>
          <a:srcRect b="0" l="17795" r="18032" t="0"/>
          <a:stretch/>
        </p:blipFill>
        <p:spPr>
          <a:xfrm>
            <a:off x="5297025" y="3403400"/>
            <a:ext cx="2085550" cy="1625000"/>
          </a:xfrm>
          <a:prstGeom prst="rect">
            <a:avLst/>
          </a:prstGeom>
          <a:noFill/>
          <a:ln>
            <a:noFill/>
          </a:ln>
        </p:spPr>
      </p:pic>
      <p:pic>
        <p:nvPicPr>
          <p:cNvPr id="81" name="Google Shape;81;p15"/>
          <p:cNvPicPr preferRelativeResize="0"/>
          <p:nvPr/>
        </p:nvPicPr>
        <p:blipFill rotWithShape="1">
          <a:blip r:embed="rId4">
            <a:alphaModFix/>
          </a:blip>
          <a:srcRect b="22088" l="0" r="0" t="19008"/>
          <a:stretch/>
        </p:blipFill>
        <p:spPr>
          <a:xfrm>
            <a:off x="6064725" y="1535325"/>
            <a:ext cx="2607000" cy="1696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p:nvPr/>
        </p:nvSpPr>
        <p:spPr>
          <a:xfrm>
            <a:off x="0" y="0"/>
            <a:ext cx="9144000" cy="563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highlight>
                <a:schemeClr val="accent1"/>
              </a:highlight>
            </a:endParaRPr>
          </a:p>
        </p:txBody>
      </p:sp>
      <p:sp>
        <p:nvSpPr>
          <p:cNvPr id="87" name="Google Shape;87;p16"/>
          <p:cNvSpPr txBox="1"/>
          <p:nvPr/>
        </p:nvSpPr>
        <p:spPr>
          <a:xfrm>
            <a:off x="311725" y="1601375"/>
            <a:ext cx="6169200" cy="29874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Locally grown means the food is grown close to where it’s sold</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Eating local also means eating seasonally</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Local food is harvested when it’s ripe</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When food has many food miles, it’s picked before it’s ripe</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This way, it’s ready by the time it arrives at the destination</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Food picked too early tastes different</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It’s harder to eat local in different places </a:t>
            </a:r>
            <a:endParaRPr>
              <a:latin typeface="Merriweather Light"/>
              <a:ea typeface="Merriweather Light"/>
              <a:cs typeface="Merriweather Light"/>
              <a:sym typeface="Merriweather Light"/>
            </a:endParaRPr>
          </a:p>
        </p:txBody>
      </p:sp>
      <p:sp>
        <p:nvSpPr>
          <p:cNvPr id="88" name="Google Shape;88;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Locally Grown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p:nvPr/>
        </p:nvSpPr>
        <p:spPr>
          <a:xfrm>
            <a:off x="0" y="0"/>
            <a:ext cx="9144000" cy="563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highlight>
                <a:schemeClr val="accent1"/>
              </a:highlight>
            </a:endParaRPr>
          </a:p>
        </p:txBody>
      </p:sp>
      <p:sp>
        <p:nvSpPr>
          <p:cNvPr id="94" name="Google Shape;94;p17"/>
          <p:cNvSpPr txBox="1"/>
          <p:nvPr/>
        </p:nvSpPr>
        <p:spPr>
          <a:xfrm>
            <a:off x="311725" y="1600000"/>
            <a:ext cx="5891100" cy="32619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Long distance transportation of food burns fossil fuels and releases CO2</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Faster methods of transportation release greater quantities</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Why is CO2 bad?</a:t>
            </a:r>
            <a:endParaRPr>
              <a:latin typeface="Merriweather Light"/>
              <a:ea typeface="Merriweather Light"/>
              <a:cs typeface="Merriweather Light"/>
              <a:sym typeface="Merriweather Light"/>
            </a:endParaRPr>
          </a:p>
          <a:p>
            <a:pPr indent="-317500" lvl="1" marL="9144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Increases the global temperature</a:t>
            </a:r>
            <a:endParaRPr>
              <a:latin typeface="Merriweather Light"/>
              <a:ea typeface="Merriweather Light"/>
              <a:cs typeface="Merriweather Light"/>
              <a:sym typeface="Merriweather Light"/>
            </a:endParaRPr>
          </a:p>
          <a:p>
            <a:pPr indent="-317500" lvl="1" marL="9144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L</a:t>
            </a:r>
            <a:r>
              <a:rPr lang="en">
                <a:latin typeface="Merriweather Light"/>
                <a:ea typeface="Merriweather Light"/>
                <a:cs typeface="Merriweather Light"/>
                <a:sym typeface="Merriweather Light"/>
              </a:rPr>
              <a:t>eads to melting of sea ice</a:t>
            </a:r>
            <a:endParaRPr>
              <a:latin typeface="Merriweather Light"/>
              <a:ea typeface="Merriweather Light"/>
              <a:cs typeface="Merriweather Light"/>
              <a:sym typeface="Merriweather Light"/>
            </a:endParaRPr>
          </a:p>
          <a:p>
            <a:pPr indent="-317500" lvl="1" marL="9144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Increases pollution and natural disasters</a:t>
            </a:r>
            <a:endParaRPr>
              <a:latin typeface="Merriweather Light"/>
              <a:ea typeface="Merriweather Light"/>
              <a:cs typeface="Merriweather Light"/>
              <a:sym typeface="Merriweather Light"/>
            </a:endParaRPr>
          </a:p>
          <a:p>
            <a:pPr indent="0" lvl="0" marL="457200" rtl="0" algn="l">
              <a:lnSpc>
                <a:spcPct val="150000"/>
              </a:lnSpc>
              <a:spcBef>
                <a:spcPts val="0"/>
              </a:spcBef>
              <a:spcAft>
                <a:spcPts val="0"/>
              </a:spcAft>
              <a:buNone/>
            </a:pPr>
            <a:r>
              <a:t/>
            </a:r>
            <a:endParaRPr>
              <a:latin typeface="Merriweather Light"/>
              <a:ea typeface="Merriweather Light"/>
              <a:cs typeface="Merriweather Light"/>
              <a:sym typeface="Merriweather Light"/>
            </a:endParaRPr>
          </a:p>
        </p:txBody>
      </p:sp>
      <p:sp>
        <p:nvSpPr>
          <p:cNvPr id="95" name="Google Shape;95;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Impact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p:nvPr/>
        </p:nvSpPr>
        <p:spPr>
          <a:xfrm>
            <a:off x="0" y="0"/>
            <a:ext cx="9144000" cy="563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highlight>
                <a:schemeClr val="accent1"/>
              </a:highlight>
            </a:endParaRPr>
          </a:p>
        </p:txBody>
      </p:sp>
      <p:sp>
        <p:nvSpPr>
          <p:cNvPr id="101" name="Google Shape;101;p18"/>
          <p:cNvSpPr txBox="1"/>
          <p:nvPr/>
        </p:nvSpPr>
        <p:spPr>
          <a:xfrm>
            <a:off x="311725" y="1605975"/>
            <a:ext cx="5990100" cy="29874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The environmental</a:t>
            </a:r>
            <a:r>
              <a:rPr lang="en">
                <a:latin typeface="Merriweather Light"/>
                <a:ea typeface="Merriweather Light"/>
                <a:cs typeface="Merriweather Light"/>
                <a:sym typeface="Merriweather Light"/>
              </a:rPr>
              <a:t> impact of food miles can be reduced </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Buy local produce</a:t>
            </a:r>
            <a:endParaRPr>
              <a:latin typeface="Merriweather Light"/>
              <a:ea typeface="Merriweather Light"/>
              <a:cs typeface="Merriweather Light"/>
              <a:sym typeface="Merriweather Light"/>
            </a:endParaRPr>
          </a:p>
          <a:p>
            <a:pPr indent="-317500" lvl="1" marL="9144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Check labels</a:t>
            </a:r>
            <a:endParaRPr>
              <a:latin typeface="Merriweather Light"/>
              <a:ea typeface="Merriweather Light"/>
              <a:cs typeface="Merriweather Light"/>
              <a:sym typeface="Merriweather Light"/>
            </a:endParaRPr>
          </a:p>
          <a:p>
            <a:pPr indent="-317500" lvl="1" marL="9144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Farmers Markets</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Eat seasonal produce</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Grow your own food and have a garden</a:t>
            </a:r>
            <a:endParaRPr>
              <a:latin typeface="Merriweather Light"/>
              <a:ea typeface="Merriweather Light"/>
              <a:cs typeface="Merriweather Light"/>
              <a:sym typeface="Merriweather Light"/>
            </a:endParaRPr>
          </a:p>
        </p:txBody>
      </p:sp>
      <p:sp>
        <p:nvSpPr>
          <p:cNvPr id="102" name="Google Shape;102;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can you do?</a:t>
            </a:r>
            <a:endParaRPr/>
          </a:p>
        </p:txBody>
      </p:sp>
      <p:pic>
        <p:nvPicPr>
          <p:cNvPr id="103" name="Google Shape;103;p18"/>
          <p:cNvPicPr preferRelativeResize="0"/>
          <p:nvPr/>
        </p:nvPicPr>
        <p:blipFill>
          <a:blip r:embed="rId3">
            <a:alphaModFix/>
          </a:blip>
          <a:stretch>
            <a:fillRect/>
          </a:stretch>
        </p:blipFill>
        <p:spPr>
          <a:xfrm>
            <a:off x="5032603" y="2571753"/>
            <a:ext cx="3134099" cy="208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p:nvPr/>
        </p:nvSpPr>
        <p:spPr>
          <a:xfrm>
            <a:off x="0" y="0"/>
            <a:ext cx="9144000" cy="563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highlight>
                <a:schemeClr val="accent1"/>
              </a:highlight>
            </a:endParaRPr>
          </a:p>
        </p:txBody>
      </p:sp>
      <p:sp>
        <p:nvSpPr>
          <p:cNvPr id="109" name="Google Shape;109;p19"/>
          <p:cNvSpPr txBox="1"/>
          <p:nvPr/>
        </p:nvSpPr>
        <p:spPr>
          <a:xfrm>
            <a:off x="311725" y="1601375"/>
            <a:ext cx="5902500" cy="29874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erriweather Light"/>
              <a:buChar char="●"/>
            </a:pPr>
            <a:r>
              <a:rPr lang="en" u="sng">
                <a:solidFill>
                  <a:srgbClr val="1155CC"/>
                </a:solidFill>
                <a:latin typeface="Merriweather Light"/>
                <a:ea typeface="Merriweather Light"/>
                <a:cs typeface="Merriweather Light"/>
                <a:sym typeface="Merriweather Light"/>
                <a:hlinkClick r:id="rId3"/>
              </a:rPr>
              <a:t>https://www.youtube.com/watch?v=b7rn5hH5XN8</a:t>
            </a:r>
            <a:r>
              <a:rPr lang="en">
                <a:latin typeface="Merriweather Light"/>
                <a:ea typeface="Merriweather Light"/>
                <a:cs typeface="Merriweather Light"/>
                <a:sym typeface="Merriweather Light"/>
              </a:rPr>
              <a:t> </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What are your thoughts on the video?</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p:txBody>
      </p:sp>
      <p:sp>
        <p:nvSpPr>
          <p:cNvPr id="110" name="Google Shape;110;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p:nvPr/>
        </p:nvSpPr>
        <p:spPr>
          <a:xfrm>
            <a:off x="0" y="0"/>
            <a:ext cx="9144000" cy="563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highlight>
                <a:schemeClr val="accent1"/>
              </a:highlight>
            </a:endParaRPr>
          </a:p>
        </p:txBody>
      </p:sp>
      <p:sp>
        <p:nvSpPr>
          <p:cNvPr id="116" name="Google Shape;116;p20"/>
          <p:cNvSpPr txBox="1"/>
          <p:nvPr/>
        </p:nvSpPr>
        <p:spPr>
          <a:xfrm>
            <a:off x="311725" y="1601375"/>
            <a:ext cx="5497200" cy="29874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Each person picks a food and a place.</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Decide whether you’re arguing for or against long distance transportation.</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p:txBody>
      </p:sp>
      <p:sp>
        <p:nvSpPr>
          <p:cNvPr id="117" name="Google Shape;117;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Debate</a:t>
            </a:r>
            <a:endParaRPr/>
          </a:p>
        </p:txBody>
      </p:sp>
      <p:pic>
        <p:nvPicPr>
          <p:cNvPr id="118" name="Google Shape;118;p20"/>
          <p:cNvPicPr preferRelativeResize="0"/>
          <p:nvPr/>
        </p:nvPicPr>
        <p:blipFill rotWithShape="1">
          <a:blip r:embed="rId3">
            <a:alphaModFix/>
          </a:blip>
          <a:srcRect b="0" l="0" r="0" t="18685"/>
          <a:stretch/>
        </p:blipFill>
        <p:spPr>
          <a:xfrm>
            <a:off x="119800" y="2851575"/>
            <a:ext cx="1171635" cy="952675"/>
          </a:xfrm>
          <a:prstGeom prst="rect">
            <a:avLst/>
          </a:prstGeom>
          <a:noFill/>
          <a:ln>
            <a:noFill/>
          </a:ln>
        </p:spPr>
      </p:pic>
      <p:pic>
        <p:nvPicPr>
          <p:cNvPr id="119" name="Google Shape;119;p20"/>
          <p:cNvPicPr preferRelativeResize="0"/>
          <p:nvPr/>
        </p:nvPicPr>
        <p:blipFill>
          <a:blip r:embed="rId4">
            <a:alphaModFix/>
          </a:blip>
          <a:stretch>
            <a:fillRect/>
          </a:stretch>
        </p:blipFill>
        <p:spPr>
          <a:xfrm>
            <a:off x="944275" y="4037162"/>
            <a:ext cx="1340794" cy="952675"/>
          </a:xfrm>
          <a:prstGeom prst="rect">
            <a:avLst/>
          </a:prstGeom>
          <a:noFill/>
          <a:ln>
            <a:noFill/>
          </a:ln>
        </p:spPr>
      </p:pic>
      <p:pic>
        <p:nvPicPr>
          <p:cNvPr id="120" name="Google Shape;120;p20"/>
          <p:cNvPicPr preferRelativeResize="0"/>
          <p:nvPr/>
        </p:nvPicPr>
        <p:blipFill>
          <a:blip r:embed="rId5">
            <a:alphaModFix/>
          </a:blip>
          <a:stretch>
            <a:fillRect/>
          </a:stretch>
        </p:blipFill>
        <p:spPr>
          <a:xfrm>
            <a:off x="3172175" y="3960487"/>
            <a:ext cx="1106000" cy="1106000"/>
          </a:xfrm>
          <a:prstGeom prst="rect">
            <a:avLst/>
          </a:prstGeom>
          <a:noFill/>
          <a:ln>
            <a:noFill/>
          </a:ln>
        </p:spPr>
      </p:pic>
      <p:pic>
        <p:nvPicPr>
          <p:cNvPr id="121" name="Google Shape;121;p20"/>
          <p:cNvPicPr preferRelativeResize="0"/>
          <p:nvPr/>
        </p:nvPicPr>
        <p:blipFill>
          <a:blip r:embed="rId6">
            <a:alphaModFix/>
          </a:blip>
          <a:stretch>
            <a:fillRect/>
          </a:stretch>
        </p:blipFill>
        <p:spPr>
          <a:xfrm>
            <a:off x="2285075" y="2851577"/>
            <a:ext cx="1271875" cy="952673"/>
          </a:xfrm>
          <a:prstGeom prst="rect">
            <a:avLst/>
          </a:prstGeom>
          <a:noFill/>
          <a:ln>
            <a:noFill/>
          </a:ln>
        </p:spPr>
      </p:pic>
      <p:pic>
        <p:nvPicPr>
          <p:cNvPr id="122" name="Google Shape;122;p20"/>
          <p:cNvPicPr preferRelativeResize="0"/>
          <p:nvPr/>
        </p:nvPicPr>
        <p:blipFill rotWithShape="1">
          <a:blip r:embed="rId7">
            <a:alphaModFix/>
          </a:blip>
          <a:srcRect b="31513" l="0" r="0" t="19574"/>
          <a:stretch/>
        </p:blipFill>
        <p:spPr>
          <a:xfrm>
            <a:off x="6251047" y="1370200"/>
            <a:ext cx="1621079" cy="1176425"/>
          </a:xfrm>
          <a:prstGeom prst="rect">
            <a:avLst/>
          </a:prstGeom>
          <a:noFill/>
          <a:ln>
            <a:noFill/>
          </a:ln>
        </p:spPr>
      </p:pic>
      <p:pic>
        <p:nvPicPr>
          <p:cNvPr id="123" name="Google Shape;123;p20"/>
          <p:cNvPicPr preferRelativeResize="0"/>
          <p:nvPr/>
        </p:nvPicPr>
        <p:blipFill>
          <a:blip r:embed="rId8">
            <a:alphaModFix/>
          </a:blip>
          <a:stretch>
            <a:fillRect/>
          </a:stretch>
        </p:blipFill>
        <p:spPr>
          <a:xfrm>
            <a:off x="7820925" y="2742505"/>
            <a:ext cx="1271875" cy="1846270"/>
          </a:xfrm>
          <a:prstGeom prst="rect">
            <a:avLst/>
          </a:prstGeom>
          <a:noFill/>
          <a:ln>
            <a:noFill/>
          </a:ln>
        </p:spPr>
      </p:pic>
      <p:pic>
        <p:nvPicPr>
          <p:cNvPr id="124" name="Google Shape;124;p20"/>
          <p:cNvPicPr preferRelativeResize="0"/>
          <p:nvPr/>
        </p:nvPicPr>
        <p:blipFill rotWithShape="1">
          <a:blip r:embed="rId9">
            <a:alphaModFix/>
          </a:blip>
          <a:srcRect b="0" l="0" r="0" t="13043"/>
          <a:stretch/>
        </p:blipFill>
        <p:spPr>
          <a:xfrm>
            <a:off x="5005450" y="2622427"/>
            <a:ext cx="1846275" cy="1106000"/>
          </a:xfrm>
          <a:prstGeom prst="rect">
            <a:avLst/>
          </a:prstGeom>
          <a:noFill/>
          <a:ln>
            <a:noFill/>
          </a:ln>
        </p:spPr>
      </p:pic>
      <p:pic>
        <p:nvPicPr>
          <p:cNvPr id="125" name="Google Shape;125;p20"/>
          <p:cNvPicPr preferRelativeResize="0"/>
          <p:nvPr/>
        </p:nvPicPr>
        <p:blipFill>
          <a:blip r:embed="rId10">
            <a:alphaModFix/>
          </a:blip>
          <a:stretch>
            <a:fillRect/>
          </a:stretch>
        </p:blipFill>
        <p:spPr>
          <a:xfrm>
            <a:off x="6545650" y="3804252"/>
            <a:ext cx="1476575" cy="12526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p:nvPr/>
        </p:nvSpPr>
        <p:spPr>
          <a:xfrm>
            <a:off x="0" y="0"/>
            <a:ext cx="9144000" cy="563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highlight>
                <a:schemeClr val="accent1"/>
              </a:highlight>
            </a:endParaRPr>
          </a:p>
        </p:txBody>
      </p:sp>
      <p:sp>
        <p:nvSpPr>
          <p:cNvPr id="131" name="Google Shape;131;p21"/>
          <p:cNvSpPr txBox="1"/>
          <p:nvPr/>
        </p:nvSpPr>
        <p:spPr>
          <a:xfrm>
            <a:off x="311725" y="1601375"/>
            <a:ext cx="5902500" cy="29874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Serve organic produce in season from the garden</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Serve organic produce not in season from another state</a:t>
            </a:r>
            <a:endParaRPr>
              <a:latin typeface="Merriweather Light"/>
              <a:ea typeface="Merriweather Light"/>
              <a:cs typeface="Merriweather Light"/>
              <a:sym typeface="Merriweather Light"/>
            </a:endParaRPr>
          </a:p>
          <a:p>
            <a:pPr indent="-317500" lvl="0" marL="457200" rtl="0" algn="l">
              <a:lnSpc>
                <a:spcPct val="150000"/>
              </a:lnSpc>
              <a:spcBef>
                <a:spcPts val="0"/>
              </a:spcBef>
              <a:spcAft>
                <a:spcPts val="0"/>
              </a:spcAft>
              <a:buSzPts val="1400"/>
              <a:buFont typeface="Merriweather Light"/>
              <a:buChar char="●"/>
            </a:pPr>
            <a:r>
              <a:rPr lang="en">
                <a:latin typeface="Merriweather Light"/>
                <a:ea typeface="Merriweather Light"/>
                <a:cs typeface="Merriweather Light"/>
                <a:sym typeface="Merriweather Light"/>
              </a:rPr>
              <a:t>Can you taste a difference?</a:t>
            </a:r>
            <a:endParaRPr>
              <a:latin typeface="Merriweather Light"/>
              <a:ea typeface="Merriweather Light"/>
              <a:cs typeface="Merriweather Light"/>
              <a:sym typeface="Merriweather Light"/>
            </a:endParaRPr>
          </a:p>
        </p:txBody>
      </p:sp>
      <p:sp>
        <p:nvSpPr>
          <p:cNvPr id="132" name="Google Shape;132;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Snack</a:t>
            </a:r>
            <a:endParaRPr/>
          </a:p>
        </p:txBody>
      </p:sp>
      <p:pic>
        <p:nvPicPr>
          <p:cNvPr id="133" name="Google Shape;133;p21"/>
          <p:cNvPicPr preferRelativeResize="0"/>
          <p:nvPr/>
        </p:nvPicPr>
        <p:blipFill>
          <a:blip r:embed="rId3">
            <a:alphaModFix/>
          </a:blip>
          <a:stretch>
            <a:fillRect/>
          </a:stretch>
        </p:blipFill>
        <p:spPr>
          <a:xfrm>
            <a:off x="813700" y="2984375"/>
            <a:ext cx="2600080" cy="1947550"/>
          </a:xfrm>
          <a:prstGeom prst="rect">
            <a:avLst/>
          </a:prstGeom>
          <a:noFill/>
          <a:ln>
            <a:noFill/>
          </a:ln>
        </p:spPr>
      </p:pic>
      <p:pic>
        <p:nvPicPr>
          <p:cNvPr id="134" name="Google Shape;134;p21"/>
          <p:cNvPicPr preferRelativeResize="0"/>
          <p:nvPr/>
        </p:nvPicPr>
        <p:blipFill>
          <a:blip r:embed="rId4">
            <a:alphaModFix/>
          </a:blip>
          <a:stretch>
            <a:fillRect/>
          </a:stretch>
        </p:blipFill>
        <p:spPr>
          <a:xfrm>
            <a:off x="5996475" y="2338701"/>
            <a:ext cx="2926675" cy="1947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