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Proxima Nova" panose="02000506030000020004"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59"/>
  </p:normalViewPr>
  <p:slideViewPr>
    <p:cSldViewPr snapToGrid="0">
      <p:cViewPr varScale="1">
        <p:scale>
          <a:sx n="102" d="100"/>
          <a:sy n="102" d="100"/>
        </p:scale>
        <p:origin x="176" y="4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Ask rhetorically→ </a:t>
            </a:r>
            <a:r>
              <a:rPr lang="en" i="1">
                <a:latin typeface="Times New Roman"/>
                <a:ea typeface="Times New Roman"/>
                <a:cs typeface="Times New Roman"/>
                <a:sym typeface="Times New Roman"/>
              </a:rPr>
              <a:t>So what’s the deal with greenhouse gases?</a:t>
            </a:r>
            <a:endParaRPr i="1">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873a34c733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873a34c73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873a34c733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873a34c73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a:latin typeface="Times New Roman"/>
                <a:ea typeface="Times New Roman"/>
                <a:cs typeface="Times New Roman"/>
                <a:sym typeface="Times New Roman"/>
              </a:rPr>
              <a:t>say→ </a:t>
            </a:r>
            <a:r>
              <a:rPr lang="en" i="1">
                <a:latin typeface="Times New Roman"/>
                <a:ea typeface="Times New Roman"/>
                <a:cs typeface="Times New Roman"/>
                <a:sym typeface="Times New Roman"/>
              </a:rPr>
              <a:t>so if it’s really hot one day, you can’t say “it’s climate change” because you are only describing the weather for that particular day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7c68ad48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87c68ad48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a:latin typeface="Times New Roman"/>
                <a:ea typeface="Times New Roman"/>
                <a:cs typeface="Times New Roman"/>
                <a:sym typeface="Times New Roman"/>
              </a:rPr>
              <a:t>read the slide aloud and ask for each sentence→ </a:t>
            </a:r>
            <a:r>
              <a:rPr lang="en" i="1">
                <a:latin typeface="Times New Roman"/>
                <a:ea typeface="Times New Roman"/>
                <a:cs typeface="Times New Roman"/>
                <a:sym typeface="Times New Roman"/>
              </a:rPr>
              <a:t>is this an example of climate or weather? </a:t>
            </a:r>
            <a:endParaRPr>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
                <a:latin typeface="Times New Roman"/>
                <a:ea typeface="Times New Roman"/>
                <a:cs typeface="Times New Roman"/>
                <a:sym typeface="Times New Roman"/>
              </a:rPr>
              <a:t>Answers: weather, climate, weather, climate.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5fad2f738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5fad2f73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Use the underlined words to emphasize that short amounts of time mean weather and long amounts of time mean climate.</a:t>
            </a:r>
            <a:endParaRPr>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95efa79ac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895efa79ac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i="1">
                <a:latin typeface="Times New Roman"/>
                <a:ea typeface="Times New Roman"/>
                <a:cs typeface="Times New Roman"/>
                <a:sym typeface="Times New Roman"/>
              </a:rPr>
              <a:t>Answers:</a:t>
            </a:r>
            <a:endParaRPr i="1">
              <a:latin typeface="Times New Roman"/>
              <a:ea typeface="Times New Roman"/>
              <a:cs typeface="Times New Roman"/>
              <a:sym typeface="Times New Roman"/>
            </a:endParaRPr>
          </a:p>
          <a:p>
            <a:pPr marL="457200" lvl="0" indent="-298450" algn="l" rtl="0">
              <a:lnSpc>
                <a:spcPct val="115000"/>
              </a:lnSpc>
              <a:spcBef>
                <a:spcPts val="0"/>
              </a:spcBef>
              <a:spcAft>
                <a:spcPts val="0"/>
              </a:spcAft>
              <a:buSzPts val="1100"/>
              <a:buFont typeface="Times New Roman"/>
              <a:buAutoNum type="arabicPeriod"/>
            </a:pPr>
            <a:r>
              <a:rPr lang="en" i="1">
                <a:latin typeface="Times New Roman"/>
                <a:ea typeface="Times New Roman"/>
                <a:cs typeface="Times New Roman"/>
                <a:sym typeface="Times New Roman"/>
              </a:rPr>
              <a:t>They were trapped</a:t>
            </a:r>
            <a:endParaRPr i="1">
              <a:latin typeface="Times New Roman"/>
              <a:ea typeface="Times New Roman"/>
              <a:cs typeface="Times New Roman"/>
              <a:sym typeface="Times New Roman"/>
            </a:endParaRPr>
          </a:p>
          <a:p>
            <a:pPr marL="457200" lvl="0" indent="-298450" algn="l" rtl="0">
              <a:lnSpc>
                <a:spcPct val="115000"/>
              </a:lnSpc>
              <a:spcBef>
                <a:spcPts val="0"/>
              </a:spcBef>
              <a:spcAft>
                <a:spcPts val="0"/>
              </a:spcAft>
              <a:buSzPts val="1100"/>
              <a:buFont typeface="Times New Roman"/>
              <a:buAutoNum type="arabicPeriod"/>
            </a:pPr>
            <a:r>
              <a:rPr lang="en" i="1">
                <a:latin typeface="Times New Roman"/>
                <a:ea typeface="Times New Roman"/>
                <a:cs typeface="Times New Roman"/>
                <a:sym typeface="Times New Roman"/>
              </a:rPr>
              <a:t>Slides 6-8</a:t>
            </a:r>
            <a:endParaRPr i="1">
              <a:latin typeface="Times New Roman"/>
              <a:ea typeface="Times New Roman"/>
              <a:cs typeface="Times New Roman"/>
              <a:sym typeface="Times New Roman"/>
            </a:endParaRPr>
          </a:p>
          <a:p>
            <a:pPr marL="457200" lvl="0" indent="-298450" algn="l" rtl="0">
              <a:lnSpc>
                <a:spcPct val="115000"/>
              </a:lnSpc>
              <a:spcBef>
                <a:spcPts val="0"/>
              </a:spcBef>
              <a:spcAft>
                <a:spcPts val="0"/>
              </a:spcAft>
              <a:buSzPts val="1100"/>
              <a:buFont typeface="Times New Roman"/>
              <a:buAutoNum type="arabicPeriod"/>
            </a:pPr>
            <a:endParaRPr i="1">
              <a:latin typeface="Times New Roman"/>
              <a:ea typeface="Times New Roman"/>
              <a:cs typeface="Times New Roman"/>
              <a:sym typeface="Times New Roman"/>
            </a:endParaRPr>
          </a:p>
          <a:p>
            <a:pPr marL="914400" lvl="1" indent="-298450" algn="l" rtl="0">
              <a:lnSpc>
                <a:spcPct val="115000"/>
              </a:lnSpc>
              <a:spcBef>
                <a:spcPts val="0"/>
              </a:spcBef>
              <a:spcAft>
                <a:spcPts val="0"/>
              </a:spcAft>
              <a:buSzPts val="1100"/>
              <a:buFont typeface="Times New Roman"/>
              <a:buAutoNum type="alphaLcPeriod"/>
            </a:pPr>
            <a:r>
              <a:rPr lang="en" i="1">
                <a:latin typeface="Times New Roman"/>
                <a:ea typeface="Times New Roman"/>
                <a:cs typeface="Times New Roman"/>
                <a:sym typeface="Times New Roman"/>
              </a:rPr>
              <a:t>More: more heat was trapped</a:t>
            </a:r>
            <a:endParaRPr i="1">
              <a:latin typeface="Times New Roman"/>
              <a:ea typeface="Times New Roman"/>
              <a:cs typeface="Times New Roman"/>
              <a:sym typeface="Times New Roman"/>
            </a:endParaRPr>
          </a:p>
          <a:p>
            <a:pPr marL="914400" lvl="1" indent="-298450" algn="l" rtl="0">
              <a:lnSpc>
                <a:spcPct val="115000"/>
              </a:lnSpc>
              <a:spcBef>
                <a:spcPts val="0"/>
              </a:spcBef>
              <a:spcAft>
                <a:spcPts val="0"/>
              </a:spcAft>
              <a:buSzPts val="1100"/>
              <a:buFont typeface="Times New Roman"/>
              <a:buAutoNum type="alphaLcPeriod"/>
            </a:pPr>
            <a:r>
              <a:rPr lang="en" i="1">
                <a:latin typeface="Times New Roman"/>
                <a:ea typeface="Times New Roman"/>
                <a:cs typeface="Times New Roman"/>
                <a:sym typeface="Times New Roman"/>
              </a:rPr>
              <a:t>Less: less heat was trapped</a:t>
            </a:r>
            <a:endParaRPr i="1">
              <a:latin typeface="Times New Roman"/>
              <a:ea typeface="Times New Roman"/>
              <a:cs typeface="Times New Roman"/>
              <a:sym typeface="Times New Roman"/>
            </a:endParaRPr>
          </a:p>
          <a:p>
            <a:pPr marL="914400" lvl="1" indent="-298450" algn="l" rtl="0">
              <a:lnSpc>
                <a:spcPct val="115000"/>
              </a:lnSpc>
              <a:spcBef>
                <a:spcPts val="0"/>
              </a:spcBef>
              <a:spcAft>
                <a:spcPts val="0"/>
              </a:spcAft>
              <a:buSzPts val="1100"/>
              <a:buFont typeface="Times New Roman"/>
              <a:buAutoNum type="alphaLcPeriod"/>
            </a:pPr>
            <a:r>
              <a:rPr lang="en" i="1">
                <a:latin typeface="Times New Roman"/>
                <a:ea typeface="Times New Roman"/>
                <a:cs typeface="Times New Roman"/>
                <a:sym typeface="Times New Roman"/>
              </a:rPr>
              <a:t>This shows us how the amount of greenhouse gases in the atmosphere affect our climate</a:t>
            </a:r>
            <a:endParaRPr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i="1">
                <a:latin typeface="Times New Roman"/>
                <a:ea typeface="Times New Roman"/>
                <a:cs typeface="Times New Roman"/>
                <a:sym typeface="Times New Roman"/>
              </a:rPr>
              <a:t>4. 	Slide 3</a:t>
            </a:r>
            <a:endParaRPr i="1">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85fad2f73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85fad2f73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5fad2f738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5fad2f73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873a34c733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873a34c733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Times New Roman"/>
                <a:ea typeface="Times New Roman"/>
                <a:cs typeface="Times New Roman"/>
                <a:sym typeface="Times New Roman"/>
              </a:rPr>
              <a:t>Use image to help explain by reading out the captions as they come and pointing to the heat (red arrows) being trapped.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73a34c733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73a34c73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i="1">
                <a:latin typeface="Times New Roman"/>
                <a:ea typeface="Times New Roman"/>
                <a:cs typeface="Times New Roman"/>
                <a:sym typeface="Times New Roman"/>
              </a:rPr>
              <a:t>Students may have heard of the “Ozone Hole”.  If they ask, explain: this ozone has a different role than greenhouse ozone.  Though it has the same chemical makeup, it is located much higher in the atmosphere and protects us from the Sun’s harmful UV rays.  In this part of our atmosphere, ozone acts as a greenhouse gas.  Otherwise, don’t worry about it, no use in confusing them.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873a34c733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873a34c733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a:latin typeface="Times New Roman"/>
                <a:ea typeface="Times New Roman"/>
                <a:cs typeface="Times New Roman"/>
                <a:sym typeface="Times New Roman"/>
              </a:rPr>
              <a:t>ask students→ </a:t>
            </a:r>
            <a:r>
              <a:rPr lang="en" i="1">
                <a:latin typeface="Times New Roman"/>
                <a:ea typeface="Times New Roman"/>
                <a:cs typeface="Times New Roman"/>
                <a:sym typeface="Times New Roman"/>
              </a:rPr>
              <a:t>what year did the greenhouse gases start to increase faster?</a:t>
            </a: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
                <a:latin typeface="Times New Roman"/>
                <a:ea typeface="Times New Roman"/>
                <a:cs typeface="Times New Roman"/>
                <a:sym typeface="Times New Roman"/>
              </a:rPr>
              <a:t>Answer: ~1800 Explain→ </a:t>
            </a:r>
            <a:r>
              <a:rPr lang="en" i="1">
                <a:latin typeface="Times New Roman"/>
                <a:ea typeface="Times New Roman"/>
                <a:cs typeface="Times New Roman"/>
                <a:sym typeface="Times New Roman"/>
              </a:rPr>
              <a:t>this is when the Industrial Revolution occurred and humans starting building machines that use fossil fuels, specifically coal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873a34c733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873a34c73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a:latin typeface="Times New Roman"/>
                <a:ea typeface="Times New Roman"/>
                <a:cs typeface="Times New Roman"/>
                <a:sym typeface="Times New Roman"/>
              </a:rPr>
              <a:t>ask students→  </a:t>
            </a:r>
            <a:r>
              <a:rPr lang="en" i="1">
                <a:latin typeface="Times New Roman"/>
                <a:ea typeface="Times New Roman"/>
                <a:cs typeface="Times New Roman"/>
                <a:sym typeface="Times New Roman"/>
              </a:rPr>
              <a:t>does anyone have any ideas why warming our atmosphere too quickly would be bad for us? </a:t>
            </a:r>
            <a:r>
              <a:rPr lang="en">
                <a:latin typeface="Times New Roman"/>
                <a:ea typeface="Times New Roman"/>
                <a:cs typeface="Times New Roman"/>
                <a:sym typeface="Times New Roman"/>
              </a:rPr>
              <a:t>(this will be answered with the following slides)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73a34c733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73a34c733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a:latin typeface="Times New Roman"/>
                <a:ea typeface="Times New Roman"/>
                <a:cs typeface="Times New Roman"/>
                <a:sym typeface="Times New Roman"/>
              </a:rPr>
              <a:t>Give example of (1a) → </a:t>
            </a:r>
            <a:r>
              <a:rPr lang="en" i="1">
                <a:latin typeface="Times New Roman"/>
                <a:ea typeface="Times New Roman"/>
                <a:cs typeface="Times New Roman"/>
                <a:sym typeface="Times New Roman"/>
              </a:rPr>
              <a:t>when you wear a black tshirt, you feel hotter than when you wear white because the black absorbs more sunlight than white.</a:t>
            </a:r>
            <a:r>
              <a:rPr lang="en">
                <a:latin typeface="Times New Roman"/>
                <a:ea typeface="Times New Roman"/>
                <a:cs typeface="Times New Roman"/>
                <a:sym typeface="Times New Roman"/>
              </a:rPr>
              <a:t> Use first picture to point out color difference.</a:t>
            </a:r>
            <a:endParaRPr>
              <a:latin typeface="Times New Roman"/>
              <a:ea typeface="Times New Roman"/>
              <a:cs typeface="Times New Roman"/>
              <a:sym typeface="Times New Roman"/>
            </a:endParaRPr>
          </a:p>
          <a:p>
            <a:pPr marL="914400" lvl="0" indent="0" algn="l" rtl="0">
              <a:lnSpc>
                <a:spcPct val="115000"/>
              </a:lnSpc>
              <a:spcBef>
                <a:spcPts val="0"/>
              </a:spcBef>
              <a:spcAft>
                <a:spcPts val="0"/>
              </a:spcAft>
              <a:buNone/>
            </a:pPr>
            <a:r>
              <a:rPr lang="en">
                <a:latin typeface="Times New Roman"/>
                <a:ea typeface="Times New Roman"/>
                <a:cs typeface="Times New Roman"/>
                <a:sym typeface="Times New Roman"/>
              </a:rPr>
              <a:t>Explain for (1c) → </a:t>
            </a:r>
            <a:r>
              <a:rPr lang="en" i="1">
                <a:latin typeface="Times New Roman"/>
                <a:ea typeface="Times New Roman"/>
                <a:cs typeface="Times New Roman"/>
                <a:sym typeface="Times New Roman"/>
              </a:rPr>
              <a:t>when you see glaciers, that is ice that is not in the water.  When the ice melts, it creates more water, making more ocean water.</a:t>
            </a:r>
            <a:r>
              <a:rPr lang="en">
                <a:latin typeface="Times New Roman"/>
                <a:ea typeface="Times New Roman"/>
                <a:cs typeface="Times New Roman"/>
                <a:sym typeface="Times New Roman"/>
              </a:rPr>
              <a:t> Use second picture to point out the ice not in the water.</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73a34c733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73a34c73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95efa79a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95efa79a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In Southern California, we would be able to grow these fruits anymore, they would have to be grown in northern states like Washington.  Our fruits and vegetables wouldn’t be as fresh if they have to travel hundreds of miles to get to us.</a:t>
            </a:r>
            <a:endParaRPr>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5fad2f738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5fad2f73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a:latin typeface="Times New Roman"/>
                <a:ea typeface="Times New Roman"/>
                <a:cs typeface="Times New Roman"/>
                <a:sym typeface="Times New Roman"/>
              </a:rPr>
              <a:t>Explain→ </a:t>
            </a:r>
            <a:r>
              <a:rPr lang="en" i="1">
                <a:latin typeface="Times New Roman"/>
                <a:ea typeface="Times New Roman"/>
                <a:cs typeface="Times New Roman"/>
                <a:sym typeface="Times New Roman"/>
              </a:rPr>
              <a:t>This is Los Angeles before and during quarantine.  The haze you see in the first picture is the greenhouse gas, ozone, in the air.  </a:t>
            </a:r>
            <a:endParaRPr i="1">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
                <a:latin typeface="Times New Roman"/>
                <a:ea typeface="Times New Roman"/>
                <a:cs typeface="Times New Roman"/>
                <a:sym typeface="Times New Roman"/>
              </a:rPr>
              <a:t>Ask→ </a:t>
            </a:r>
            <a:r>
              <a:rPr lang="en" i="1">
                <a:latin typeface="Times New Roman"/>
                <a:ea typeface="Times New Roman"/>
                <a:cs typeface="Times New Roman"/>
                <a:sym typeface="Times New Roman"/>
              </a:rPr>
              <a:t>Why do you think there were less greenhouse gases in the air during quarantine? </a:t>
            </a:r>
            <a:endParaRPr i="1">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
                <a:latin typeface="Times New Roman"/>
                <a:ea typeface="Times New Roman"/>
                <a:cs typeface="Times New Roman"/>
                <a:sym typeface="Times New Roman"/>
              </a:rPr>
              <a:t>Answer: </a:t>
            </a:r>
            <a:r>
              <a:rPr lang="en" i="1">
                <a:latin typeface="Times New Roman"/>
                <a:ea typeface="Times New Roman"/>
                <a:cs typeface="Times New Roman"/>
                <a:sym typeface="Times New Roman"/>
              </a:rPr>
              <a:t>Since everyone was staying at home, there were a lot less cars to create the gases. </a:t>
            </a:r>
            <a:r>
              <a:rPr lang="en">
                <a:latin typeface="Times New Roman"/>
                <a:ea typeface="Times New Roman"/>
                <a:cs typeface="Times New Roman"/>
                <a:sym typeface="Times New Roman"/>
              </a:rPr>
              <a:t>Mention slide 3→ </a:t>
            </a:r>
            <a:r>
              <a:rPr lang="en" i="1">
                <a:latin typeface="Times New Roman"/>
                <a:ea typeface="Times New Roman"/>
                <a:cs typeface="Times New Roman"/>
                <a:sym typeface="Times New Roman"/>
              </a:rPr>
              <a:t>Remember that earlier we said that ozone, one of the greenhouse gases, is created by cars.</a:t>
            </a:r>
            <a:endParaRPr i="1">
              <a:latin typeface="Times New Roman"/>
              <a:ea typeface="Times New Roman"/>
              <a:cs typeface="Times New Roman"/>
              <a:sym typeface="Times New Roman"/>
            </a:endParaRPr>
          </a:p>
          <a:p>
            <a:pPr marL="0" lvl="0" indent="0" algn="l" rtl="0">
              <a:spcBef>
                <a:spcPts val="0"/>
              </a:spcBef>
              <a:spcAft>
                <a:spcPts val="0"/>
              </a:spcAft>
              <a:buNone/>
            </a:pPr>
            <a:r>
              <a:rPr lang="en">
                <a:latin typeface="Times New Roman"/>
                <a:ea typeface="Times New Roman"/>
                <a:cs typeface="Times New Roman"/>
                <a:sym typeface="Times New Roman"/>
              </a:rPr>
              <a:t>Ask→ </a:t>
            </a:r>
            <a:r>
              <a:rPr lang="en" i="1">
                <a:latin typeface="Times New Roman"/>
                <a:ea typeface="Times New Roman"/>
                <a:cs typeface="Times New Roman"/>
                <a:sym typeface="Times New Roman"/>
              </a:rPr>
              <a:t>How long was quarantine? </a:t>
            </a:r>
            <a:r>
              <a:rPr lang="en">
                <a:latin typeface="Times New Roman"/>
                <a:ea typeface="Times New Roman"/>
                <a:cs typeface="Times New Roman"/>
                <a:sym typeface="Times New Roman"/>
              </a:rPr>
              <a:t>Emphasize→ </a:t>
            </a:r>
            <a:r>
              <a:rPr lang="en" i="1">
                <a:latin typeface="Times New Roman"/>
                <a:ea typeface="Times New Roman"/>
                <a:cs typeface="Times New Roman"/>
                <a:sym typeface="Times New Roman"/>
              </a:rPr>
              <a:t>In such a just a few months, we significantly reduced greenhouse gases.  Imagine what difference we would make if we kept trying to reduce gases.</a:t>
            </a:r>
            <a:endParaRPr i="1">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Greenhouse Gases</a:t>
            </a:r>
            <a:endParaRPr>
              <a:solidFill>
                <a:schemeClr val="dk2"/>
              </a:solidFill>
            </a:endParaRPr>
          </a:p>
        </p:txBody>
      </p:sp>
      <p:sp>
        <p:nvSpPr>
          <p:cNvPr id="60" name="Google Shape;60;p13"/>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What’s the deal?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Let’s get one thing straight!</a:t>
            </a:r>
            <a:endParaRPr/>
          </a:p>
        </p:txBody>
      </p:sp>
      <p:sp>
        <p:nvSpPr>
          <p:cNvPr id="119" name="Google Shape;119;p22"/>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Climate vs Weather</a:t>
            </a:r>
            <a:endParaRPr/>
          </a:p>
        </p:txBody>
      </p:sp>
      <p:sp>
        <p:nvSpPr>
          <p:cNvPr id="120" name="Google Shape;120;p22"/>
          <p:cNvSpPr txBox="1">
            <a:spLocks noGrp="1"/>
          </p:cNvSpPr>
          <p:nvPr>
            <p:ph type="body" idx="2"/>
          </p:nvPr>
        </p:nvSpPr>
        <p:spPr>
          <a:xfrm>
            <a:off x="4939500" y="724200"/>
            <a:ext cx="3837000" cy="369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Weather: changes in our atmosphere over </a:t>
            </a:r>
            <a:r>
              <a:rPr lang="en" u="sng"/>
              <a:t>short</a:t>
            </a:r>
            <a:r>
              <a:rPr lang="en"/>
              <a:t> periods of time.</a:t>
            </a:r>
            <a:endParaRPr/>
          </a:p>
          <a:p>
            <a:pPr marL="457200" lvl="0" indent="0" algn="l" rtl="0">
              <a:spcBef>
                <a:spcPts val="1600"/>
              </a:spcBef>
              <a:spcAft>
                <a:spcPts val="0"/>
              </a:spcAft>
              <a:buNone/>
            </a:pPr>
            <a:r>
              <a:rPr lang="en"/>
              <a:t>Days, weeks, a month</a:t>
            </a:r>
            <a:endParaRPr/>
          </a:p>
          <a:p>
            <a:pPr marL="0" lvl="0" indent="0" algn="l" rtl="0">
              <a:spcBef>
                <a:spcPts val="1600"/>
              </a:spcBef>
              <a:spcAft>
                <a:spcPts val="0"/>
              </a:spcAft>
              <a:buNone/>
            </a:pPr>
            <a:r>
              <a:rPr lang="en"/>
              <a:t>Climate: changes in our atmosphere over </a:t>
            </a:r>
            <a:r>
              <a:rPr lang="en" u="sng"/>
              <a:t>long</a:t>
            </a:r>
            <a:r>
              <a:rPr lang="en"/>
              <a:t> periods of time</a:t>
            </a:r>
            <a:endParaRPr/>
          </a:p>
          <a:p>
            <a:pPr marL="457200" lvl="0" indent="0" algn="l" rtl="0">
              <a:spcBef>
                <a:spcPts val="1600"/>
              </a:spcBef>
              <a:spcAft>
                <a:spcPts val="1600"/>
              </a:spcAft>
              <a:buNone/>
            </a:pPr>
            <a:r>
              <a:rPr lang="en"/>
              <a:t>Many months, years, decades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Think about it this way...</a:t>
            </a:r>
            <a:endParaRPr sz="4000"/>
          </a:p>
        </p:txBody>
      </p:sp>
      <p:sp>
        <p:nvSpPr>
          <p:cNvPr id="126" name="Google Shape;126;p23"/>
          <p:cNvSpPr txBox="1"/>
          <p:nvPr/>
        </p:nvSpPr>
        <p:spPr>
          <a:xfrm>
            <a:off x="902250" y="1814850"/>
            <a:ext cx="7339500" cy="15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3"/>
                </a:solidFill>
                <a:latin typeface="Proxima Nova"/>
                <a:ea typeface="Proxima Nova"/>
                <a:cs typeface="Proxima Nova"/>
                <a:sym typeface="Proxima Nova"/>
              </a:rPr>
              <a:t>Weather tells you what to wear today, but climate tells you what clothes you need in your closet.</a:t>
            </a:r>
            <a:endParaRPr sz="3000">
              <a:solidFill>
                <a:schemeClr val="accent3"/>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Know the difference...</a:t>
            </a:r>
            <a:endParaRPr/>
          </a:p>
        </p:txBody>
      </p:sp>
      <p:sp>
        <p:nvSpPr>
          <p:cNvPr id="132" name="Google Shape;132;p24"/>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Climate or Weather?</a:t>
            </a:r>
            <a:endParaRPr/>
          </a:p>
          <a:p>
            <a:pPr marL="0" lvl="0" indent="0" algn="ctr" rtl="0">
              <a:spcBef>
                <a:spcPts val="0"/>
              </a:spcBef>
              <a:spcAft>
                <a:spcPts val="0"/>
              </a:spcAft>
              <a:buNone/>
            </a:pPr>
            <a:endParaRPr/>
          </a:p>
        </p:txBody>
      </p:sp>
      <p:sp>
        <p:nvSpPr>
          <p:cNvPr id="133" name="Google Shape;133;p24"/>
          <p:cNvSpPr txBox="1">
            <a:spLocks noGrp="1"/>
          </p:cNvSpPr>
          <p:nvPr>
            <p:ph type="body" idx="2"/>
          </p:nvPr>
        </p:nvSpPr>
        <p:spPr>
          <a:xfrm>
            <a:off x="4939500" y="724200"/>
            <a:ext cx="3837000" cy="369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Los Angeles is very hot today.</a:t>
            </a:r>
            <a:endParaRPr/>
          </a:p>
          <a:p>
            <a:pPr marL="0" lvl="0" indent="0" algn="l" rtl="0">
              <a:spcBef>
                <a:spcPts val="1600"/>
              </a:spcBef>
              <a:spcAft>
                <a:spcPts val="0"/>
              </a:spcAft>
              <a:buNone/>
            </a:pPr>
            <a:r>
              <a:rPr lang="en"/>
              <a:t>The average temperature at Venice Beach has increased in the last ten years.</a:t>
            </a:r>
            <a:endParaRPr/>
          </a:p>
          <a:p>
            <a:pPr marL="0" lvl="0" indent="0" algn="l" rtl="0">
              <a:spcBef>
                <a:spcPts val="1600"/>
              </a:spcBef>
              <a:spcAft>
                <a:spcPts val="0"/>
              </a:spcAft>
              <a:buNone/>
            </a:pPr>
            <a:r>
              <a:rPr lang="en"/>
              <a:t>Mar Vista has been colder than usual this past week.</a:t>
            </a:r>
            <a:endParaRPr/>
          </a:p>
          <a:p>
            <a:pPr marL="0" lvl="0" indent="0" algn="l" rtl="0">
              <a:spcBef>
                <a:spcPts val="1600"/>
              </a:spcBef>
              <a:spcAft>
                <a:spcPts val="0"/>
              </a:spcAft>
              <a:buNone/>
            </a:pPr>
            <a:r>
              <a:rPr lang="en"/>
              <a:t>In the previous decade, the temperature of Los Angeles of increased by five degrees.</a:t>
            </a:r>
            <a:endParaRPr/>
          </a:p>
          <a:p>
            <a:pPr marL="0" lvl="0" indent="0" algn="l" rtl="0">
              <a:spcBef>
                <a:spcPts val="1600"/>
              </a:spcBef>
              <a:spcAft>
                <a:spcPts val="16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Know the difference...</a:t>
            </a:r>
            <a:endParaRPr/>
          </a:p>
        </p:txBody>
      </p:sp>
      <p:sp>
        <p:nvSpPr>
          <p:cNvPr id="139" name="Google Shape;139;p25"/>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Climate or Weather?</a:t>
            </a:r>
            <a:endParaRPr/>
          </a:p>
        </p:txBody>
      </p:sp>
      <p:sp>
        <p:nvSpPr>
          <p:cNvPr id="140" name="Google Shape;140;p25"/>
          <p:cNvSpPr txBox="1">
            <a:spLocks noGrp="1"/>
          </p:cNvSpPr>
          <p:nvPr>
            <p:ph type="body" idx="2"/>
          </p:nvPr>
        </p:nvSpPr>
        <p:spPr>
          <a:xfrm>
            <a:off x="4939500" y="724200"/>
            <a:ext cx="3837000" cy="369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Los Angeles is very hot </a:t>
            </a:r>
            <a:r>
              <a:rPr lang="en" u="sng">
                <a:highlight>
                  <a:schemeClr val="dk2"/>
                </a:highlight>
              </a:rPr>
              <a:t>today</a:t>
            </a:r>
            <a:r>
              <a:rPr lang="en"/>
              <a:t>.</a:t>
            </a:r>
            <a:endParaRPr/>
          </a:p>
          <a:p>
            <a:pPr marL="0" lvl="0" indent="0" algn="l" rtl="0">
              <a:spcBef>
                <a:spcPts val="1600"/>
              </a:spcBef>
              <a:spcAft>
                <a:spcPts val="0"/>
              </a:spcAft>
              <a:buNone/>
            </a:pPr>
            <a:r>
              <a:rPr lang="en"/>
              <a:t>The average temperature at Venice Beach has increased in the last ten </a:t>
            </a:r>
            <a:r>
              <a:rPr lang="en" u="sng">
                <a:highlight>
                  <a:schemeClr val="dk2"/>
                </a:highlight>
              </a:rPr>
              <a:t>years</a:t>
            </a:r>
            <a:r>
              <a:rPr lang="en"/>
              <a:t>.</a:t>
            </a:r>
            <a:endParaRPr/>
          </a:p>
          <a:p>
            <a:pPr marL="0" lvl="0" indent="0" algn="l" rtl="0">
              <a:spcBef>
                <a:spcPts val="1600"/>
              </a:spcBef>
              <a:spcAft>
                <a:spcPts val="0"/>
              </a:spcAft>
              <a:buNone/>
            </a:pPr>
            <a:r>
              <a:rPr lang="en"/>
              <a:t>Mar Vista has been colder than usual this past </a:t>
            </a:r>
            <a:r>
              <a:rPr lang="en" u="sng">
                <a:highlight>
                  <a:schemeClr val="dk2"/>
                </a:highlight>
              </a:rPr>
              <a:t>week</a:t>
            </a:r>
            <a:r>
              <a:rPr lang="en"/>
              <a:t>.</a:t>
            </a:r>
            <a:endParaRPr/>
          </a:p>
          <a:p>
            <a:pPr marL="0" lvl="0" indent="0" algn="l" rtl="0">
              <a:spcBef>
                <a:spcPts val="1600"/>
              </a:spcBef>
              <a:spcAft>
                <a:spcPts val="1600"/>
              </a:spcAft>
              <a:buNone/>
            </a:pPr>
            <a:r>
              <a:rPr lang="en"/>
              <a:t>In the previous </a:t>
            </a:r>
            <a:r>
              <a:rPr lang="en" u="sng">
                <a:highlight>
                  <a:schemeClr val="dk2"/>
                </a:highlight>
              </a:rPr>
              <a:t>decade</a:t>
            </a:r>
            <a:r>
              <a:rPr lang="en"/>
              <a:t>, the temperature of Los Angeles of increased by five degrees.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What did we see?</a:t>
            </a:r>
            <a:endParaRPr sz="4000"/>
          </a:p>
        </p:txBody>
      </p:sp>
      <p:sp>
        <p:nvSpPr>
          <p:cNvPr id="146" name="Google Shape;146;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happened to the “heat” when it was tagged by the “greenhouse gas”?</a:t>
            </a:r>
            <a:endParaRPr/>
          </a:p>
          <a:p>
            <a:pPr marL="0" lvl="0" indent="0" algn="l" rtl="0">
              <a:spcBef>
                <a:spcPts val="1600"/>
              </a:spcBef>
              <a:spcAft>
                <a:spcPts val="0"/>
              </a:spcAft>
              <a:buNone/>
            </a:pPr>
            <a:r>
              <a:rPr lang="en"/>
              <a:t>How does the heat being trapped affect our environment?</a:t>
            </a:r>
            <a:endParaRPr/>
          </a:p>
          <a:p>
            <a:pPr marL="0" lvl="0" indent="0" algn="l" rtl="0">
              <a:spcBef>
                <a:spcPts val="1600"/>
              </a:spcBef>
              <a:spcAft>
                <a:spcPts val="0"/>
              </a:spcAft>
              <a:buNone/>
            </a:pPr>
            <a:r>
              <a:rPr lang="en"/>
              <a:t>What changed after there were more or less “greenhouse gases” in the atmosphere?</a:t>
            </a:r>
            <a:endParaRPr/>
          </a:p>
          <a:p>
            <a:pPr marL="0" lvl="0" indent="0" algn="l" rtl="0">
              <a:spcBef>
                <a:spcPts val="1600"/>
              </a:spcBef>
              <a:spcAft>
                <a:spcPts val="1600"/>
              </a:spcAft>
              <a:buNone/>
            </a:pPr>
            <a:r>
              <a:rPr lang="en"/>
              <a:t>Recalling from before, what causes greenhouse gases to build up in our atmosphere?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title"/>
          </p:nvPr>
        </p:nvSpPr>
        <p:spPr>
          <a:xfrm>
            <a:off x="105150" y="583025"/>
            <a:ext cx="89337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How can we reduce greenhouse gases?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We will answer this question tomorrow!</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What are greenhouse gases?</a:t>
            </a:r>
            <a:endParaRPr sz="4000"/>
          </a:p>
        </p:txBody>
      </p:sp>
      <p:sp>
        <p:nvSpPr>
          <p:cNvPr id="66" name="Google Shape;66;p14"/>
          <p:cNvSpPr txBox="1">
            <a:spLocks noGrp="1"/>
          </p:cNvSpPr>
          <p:nvPr>
            <p:ph type="body" idx="1"/>
          </p:nvPr>
        </p:nvSpPr>
        <p:spPr>
          <a:xfrm>
            <a:off x="311700" y="1152475"/>
            <a:ext cx="8520600" cy="141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Gases that interact with the Sun’s energy by absorbing it and then spitting it out back at the Earth.  </a:t>
            </a:r>
            <a:endParaRPr/>
          </a:p>
          <a:p>
            <a:pPr marL="0" lvl="0" indent="0" algn="l" rtl="0">
              <a:spcBef>
                <a:spcPts val="1600"/>
              </a:spcBef>
              <a:spcAft>
                <a:spcPts val="1600"/>
              </a:spcAft>
              <a:buNone/>
            </a:pPr>
            <a:r>
              <a:rPr lang="en"/>
              <a:t>They cause the greenhouse effect by trapping heat near the surface of our Earth.</a:t>
            </a:r>
            <a:endParaRPr/>
          </a:p>
        </p:txBody>
      </p:sp>
      <p:pic>
        <p:nvPicPr>
          <p:cNvPr id="67" name="Google Shape;67;p14" descr="Graphic: The Greenhouse Effect – Climate Change: Vital Signs of ..."/>
          <p:cNvPicPr preferRelativeResize="0"/>
          <p:nvPr/>
        </p:nvPicPr>
        <p:blipFill>
          <a:blip r:embed="rId3">
            <a:alphaModFix/>
          </a:blip>
          <a:stretch>
            <a:fillRect/>
          </a:stretch>
        </p:blipFill>
        <p:spPr>
          <a:xfrm>
            <a:off x="2507067" y="2571751"/>
            <a:ext cx="4129870" cy="2323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Greenhouse gas examples</a:t>
            </a:r>
            <a:endParaRPr/>
          </a:p>
        </p:txBody>
      </p:sp>
      <p:sp>
        <p:nvSpPr>
          <p:cNvPr id="73" name="Google Shape;73;p15"/>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And where do they come from?</a:t>
            </a:r>
            <a:endParaRPr/>
          </a:p>
        </p:txBody>
      </p:sp>
      <p:sp>
        <p:nvSpPr>
          <p:cNvPr id="74" name="Google Shape;74;p15"/>
          <p:cNvSpPr txBox="1">
            <a:spLocks noGrp="1"/>
          </p:cNvSpPr>
          <p:nvPr>
            <p:ph type="body" idx="2"/>
          </p:nvPr>
        </p:nvSpPr>
        <p:spPr>
          <a:xfrm>
            <a:off x="4833302" y="148002"/>
            <a:ext cx="3837000" cy="4223581"/>
          </a:xfrm>
          <a:prstGeom prst="rect">
            <a:avLst/>
          </a:prstGeom>
        </p:spPr>
        <p:txBody>
          <a:bodyPr spcFirstLastPara="1" wrap="square" lIns="91425" tIns="91425" rIns="91425" bIns="91425" anchor="t" anchorCtr="0">
            <a:noAutofit/>
          </a:bodyPr>
          <a:lstStyle/>
          <a:p>
            <a:pPr marL="0" indent="0">
              <a:buNone/>
            </a:pPr>
            <a:r>
              <a:rPr lang="en" b="1" dirty="0"/>
              <a:t>Carbon Dioxide</a:t>
            </a:r>
            <a:r>
              <a:rPr lang="en" dirty="0"/>
              <a:t>: </a:t>
            </a:r>
          </a:p>
          <a:p>
            <a:pPr marL="0" indent="0">
              <a:buNone/>
            </a:pPr>
            <a:r>
              <a:rPr lang="en" dirty="0"/>
              <a:t>cars using fossil fuels</a:t>
            </a:r>
          </a:p>
          <a:p>
            <a:pPr marL="0" indent="0">
              <a:buNone/>
            </a:pPr>
            <a:endParaRPr lang="en" dirty="0"/>
          </a:p>
          <a:p>
            <a:pPr marL="0" indent="0">
              <a:buNone/>
            </a:pPr>
            <a:r>
              <a:rPr lang="en" b="1" dirty="0"/>
              <a:t>Methane</a:t>
            </a:r>
            <a:r>
              <a:rPr lang="en" dirty="0"/>
              <a:t>:</a:t>
            </a:r>
          </a:p>
          <a:p>
            <a:pPr marL="0" indent="0">
              <a:buNone/>
            </a:pPr>
            <a:r>
              <a:rPr lang="en-US" dirty="0"/>
              <a:t>c</a:t>
            </a:r>
            <a:r>
              <a:rPr lang="en" dirty="0" err="1"/>
              <a:t>ows</a:t>
            </a:r>
            <a:r>
              <a:rPr lang="en" dirty="0"/>
              <a:t> and rice farms</a:t>
            </a:r>
          </a:p>
          <a:p>
            <a:pPr marL="0" indent="0">
              <a:buNone/>
            </a:pPr>
            <a:endParaRPr lang="en" dirty="0"/>
          </a:p>
          <a:p>
            <a:pPr marL="0" indent="0">
              <a:buNone/>
            </a:pPr>
            <a:r>
              <a:rPr lang="en" b="1" dirty="0"/>
              <a:t>Ozone</a:t>
            </a:r>
            <a:r>
              <a:rPr lang="en" dirty="0"/>
              <a:t>:</a:t>
            </a:r>
          </a:p>
          <a:p>
            <a:pPr marL="0" indent="0">
              <a:buNone/>
            </a:pPr>
            <a:r>
              <a:rPr lang="en-US" dirty="0"/>
              <a:t>e</a:t>
            </a:r>
            <a:r>
              <a:rPr lang="en" dirty="0" err="1"/>
              <a:t>xhaust</a:t>
            </a:r>
            <a:r>
              <a:rPr lang="en" dirty="0"/>
              <a:t> from factories and cars</a:t>
            </a:r>
          </a:p>
          <a:p>
            <a:pPr marL="0" indent="0">
              <a:buNone/>
            </a:pPr>
            <a:endParaRPr lang="en" dirty="0"/>
          </a:p>
          <a:p>
            <a:pPr marL="0" indent="0">
              <a:buNone/>
            </a:pPr>
            <a:r>
              <a:rPr lang="en" b="1" dirty="0"/>
              <a:t>Nitrous Oxide</a:t>
            </a:r>
            <a:r>
              <a:rPr lang="en" dirty="0"/>
              <a:t>:</a:t>
            </a:r>
          </a:p>
          <a:p>
            <a:pPr marL="0" indent="0">
              <a:buNone/>
            </a:pPr>
            <a:r>
              <a:rPr lang="en-US" dirty="0"/>
              <a:t>f</a:t>
            </a:r>
            <a:r>
              <a:rPr lang="en" dirty="0" err="1"/>
              <a:t>ertilizers</a:t>
            </a:r>
            <a:r>
              <a:rPr lang="en" dirty="0"/>
              <a:t> used in agriculture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What’s going on?</a:t>
            </a:r>
            <a:endParaRPr sz="4000"/>
          </a:p>
        </p:txBody>
      </p:sp>
      <p:sp>
        <p:nvSpPr>
          <p:cNvPr id="80" name="Google Shape;80;p16"/>
          <p:cNvSpPr txBox="1">
            <a:spLocks noGrp="1"/>
          </p:cNvSpPr>
          <p:nvPr>
            <p:ph type="body" idx="1"/>
          </p:nvPr>
        </p:nvSpPr>
        <p:spPr>
          <a:xfrm>
            <a:off x="311700" y="1152475"/>
            <a:ext cx="8520600" cy="141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past century and half, we have been producing far more greenhouse gases than our Earth is used to.</a:t>
            </a:r>
            <a:endParaRPr/>
          </a:p>
          <a:p>
            <a:pPr marL="0" lvl="0" indent="0" algn="l" rtl="0">
              <a:spcBef>
                <a:spcPts val="1600"/>
              </a:spcBef>
              <a:spcAft>
                <a:spcPts val="1600"/>
              </a:spcAft>
              <a:buNone/>
            </a:pPr>
            <a:r>
              <a:rPr lang="en"/>
              <a:t>This is causing the Earth to heat up much faster than it ever has before.</a:t>
            </a:r>
            <a:endParaRPr/>
          </a:p>
        </p:txBody>
      </p:sp>
      <p:pic>
        <p:nvPicPr>
          <p:cNvPr id="81" name="Google Shape;81;p16"/>
          <p:cNvPicPr preferRelativeResize="0"/>
          <p:nvPr/>
        </p:nvPicPr>
        <p:blipFill>
          <a:blip r:embed="rId3">
            <a:alphaModFix/>
          </a:blip>
          <a:stretch>
            <a:fillRect/>
          </a:stretch>
        </p:blipFill>
        <p:spPr>
          <a:xfrm>
            <a:off x="2995088" y="2571775"/>
            <a:ext cx="3153828" cy="22669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490250" y="526350"/>
            <a:ext cx="69273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Why is this bad for us?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Answer: Many Reasons! </a:t>
            </a:r>
            <a:endParaRPr sz="4000"/>
          </a:p>
        </p:txBody>
      </p:sp>
      <p:sp>
        <p:nvSpPr>
          <p:cNvPr id="92" name="Google Shape;92;p18"/>
          <p:cNvSpPr txBox="1">
            <a:spLocks noGrp="1"/>
          </p:cNvSpPr>
          <p:nvPr>
            <p:ph type="body" idx="1"/>
          </p:nvPr>
        </p:nvSpPr>
        <p:spPr>
          <a:xfrm>
            <a:off x="311700" y="1152475"/>
            <a:ext cx="8520600" cy="1484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Sea Ice Melting </a:t>
            </a:r>
            <a:endParaRPr/>
          </a:p>
          <a:p>
            <a:pPr marL="914400" lvl="1" indent="-317500" algn="l" rtl="0">
              <a:spcBef>
                <a:spcPts val="0"/>
              </a:spcBef>
              <a:spcAft>
                <a:spcPts val="0"/>
              </a:spcAft>
              <a:buSzPts val="1400"/>
              <a:buAutoNum type="alphaLcPeriod"/>
            </a:pPr>
            <a:r>
              <a:rPr lang="en"/>
              <a:t>White sea ice reflects sunlight, so it doesn’t get too hot.  When it melts, sunlight is absorbed by the ocean and our atmosphere heats even faster melting more ice.</a:t>
            </a:r>
            <a:endParaRPr/>
          </a:p>
          <a:p>
            <a:pPr marL="914400" lvl="1" indent="-317500" algn="l" rtl="0">
              <a:spcBef>
                <a:spcPts val="0"/>
              </a:spcBef>
              <a:spcAft>
                <a:spcPts val="0"/>
              </a:spcAft>
              <a:buSzPts val="1400"/>
              <a:buAutoNum type="alphaLcPeriod"/>
            </a:pPr>
            <a:r>
              <a:rPr lang="en"/>
              <a:t>The homes of polar bears, seals, and other arctic animals are going away</a:t>
            </a:r>
            <a:endParaRPr/>
          </a:p>
          <a:p>
            <a:pPr marL="914400" lvl="1" indent="-317500" algn="l" rtl="0">
              <a:spcBef>
                <a:spcPts val="0"/>
              </a:spcBef>
              <a:spcAft>
                <a:spcPts val="0"/>
              </a:spcAft>
              <a:buSzPts val="1400"/>
              <a:buAutoNum type="alphaLcPeriod"/>
            </a:pPr>
            <a:r>
              <a:rPr lang="en"/>
              <a:t>The sea levels are rising, coastal cities, like Venice-MarVista, will be underwater.</a:t>
            </a:r>
            <a:endParaRPr/>
          </a:p>
        </p:txBody>
      </p:sp>
      <p:pic>
        <p:nvPicPr>
          <p:cNvPr id="93" name="Google Shape;93;p18"/>
          <p:cNvPicPr preferRelativeResize="0"/>
          <p:nvPr/>
        </p:nvPicPr>
        <p:blipFill>
          <a:blip r:embed="rId3">
            <a:alphaModFix/>
          </a:blip>
          <a:stretch>
            <a:fillRect/>
          </a:stretch>
        </p:blipFill>
        <p:spPr>
          <a:xfrm>
            <a:off x="391900" y="2636575"/>
            <a:ext cx="4245392" cy="2202126"/>
          </a:xfrm>
          <a:prstGeom prst="rect">
            <a:avLst/>
          </a:prstGeom>
          <a:noFill/>
          <a:ln>
            <a:noFill/>
          </a:ln>
        </p:spPr>
      </p:pic>
      <p:pic>
        <p:nvPicPr>
          <p:cNvPr id="94" name="Google Shape;94;p18"/>
          <p:cNvPicPr preferRelativeResize="0"/>
          <p:nvPr/>
        </p:nvPicPr>
        <p:blipFill>
          <a:blip r:embed="rId4">
            <a:alphaModFix/>
          </a:blip>
          <a:stretch>
            <a:fillRect/>
          </a:stretch>
        </p:blipFill>
        <p:spPr>
          <a:xfrm>
            <a:off x="4919042" y="2636575"/>
            <a:ext cx="3913261" cy="22021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Answer: Many Reasons!</a:t>
            </a:r>
            <a:endParaRPr sz="4000"/>
          </a:p>
        </p:txBody>
      </p:sp>
      <p:sp>
        <p:nvSpPr>
          <p:cNvPr id="100" name="Google Shape;100;p19"/>
          <p:cNvSpPr txBox="1">
            <a:spLocks noGrp="1"/>
          </p:cNvSpPr>
          <p:nvPr>
            <p:ph type="body" idx="1"/>
          </p:nvPr>
        </p:nvSpPr>
        <p:spPr>
          <a:xfrm>
            <a:off x="311700" y="1152475"/>
            <a:ext cx="8520600" cy="1234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Climate change</a:t>
            </a:r>
            <a:endParaRPr/>
          </a:p>
          <a:p>
            <a:pPr marL="914400" lvl="1" indent="-317500" algn="l" rtl="0">
              <a:spcBef>
                <a:spcPts val="0"/>
              </a:spcBef>
              <a:spcAft>
                <a:spcPts val="0"/>
              </a:spcAft>
              <a:buSzPts val="1400"/>
              <a:buAutoNum type="alphaLcPeriod"/>
            </a:pPr>
            <a:r>
              <a:rPr lang="en"/>
              <a:t>Hotter temperatures</a:t>
            </a:r>
            <a:endParaRPr/>
          </a:p>
          <a:p>
            <a:pPr marL="914400" lvl="1" indent="-317500" algn="l" rtl="0">
              <a:spcBef>
                <a:spcPts val="0"/>
              </a:spcBef>
              <a:spcAft>
                <a:spcPts val="0"/>
              </a:spcAft>
              <a:buSzPts val="1400"/>
              <a:buAutoNum type="alphaLcPeriod"/>
            </a:pPr>
            <a:r>
              <a:rPr lang="en"/>
              <a:t>Big and dangerous storms</a:t>
            </a:r>
            <a:endParaRPr/>
          </a:p>
          <a:p>
            <a:pPr marL="914400" lvl="1" indent="-317500" algn="l" rtl="0">
              <a:spcBef>
                <a:spcPts val="0"/>
              </a:spcBef>
              <a:spcAft>
                <a:spcPts val="0"/>
              </a:spcAft>
              <a:buSzPts val="1400"/>
              <a:buAutoNum type="alphaLcPeriod"/>
            </a:pPr>
            <a:r>
              <a:rPr lang="en"/>
              <a:t>Super dry seasons, fires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Answer: Many Reasons!</a:t>
            </a:r>
            <a:endParaRPr/>
          </a:p>
        </p:txBody>
      </p:sp>
      <p:sp>
        <p:nvSpPr>
          <p:cNvPr id="106" name="Google Shape;106;p20"/>
          <p:cNvSpPr txBox="1">
            <a:spLocks noGrp="1"/>
          </p:cNvSpPr>
          <p:nvPr>
            <p:ph type="body" idx="1"/>
          </p:nvPr>
        </p:nvSpPr>
        <p:spPr>
          <a:xfrm>
            <a:off x="311700" y="1152475"/>
            <a:ext cx="8520600" cy="1357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Farming</a:t>
            </a:r>
            <a:endParaRPr/>
          </a:p>
          <a:p>
            <a:pPr marL="914400" lvl="1" indent="-317500" algn="l" rtl="0">
              <a:spcBef>
                <a:spcPts val="0"/>
              </a:spcBef>
              <a:spcAft>
                <a:spcPts val="0"/>
              </a:spcAft>
              <a:buSzPts val="1400"/>
              <a:buAutoNum type="alphaLcPeriod"/>
            </a:pPr>
            <a:r>
              <a:rPr lang="en"/>
              <a:t>We won’t be able to grow many fruits and vegetables that die in warmer temperatures</a:t>
            </a:r>
            <a:endParaRPr/>
          </a:p>
          <a:p>
            <a:pPr marL="1371600" lvl="2" indent="-317500" algn="l" rtl="0">
              <a:spcBef>
                <a:spcPts val="0"/>
              </a:spcBef>
              <a:spcAft>
                <a:spcPts val="0"/>
              </a:spcAft>
              <a:buSzPts val="1400"/>
              <a:buAutoNum type="romanLcPeriod"/>
            </a:pPr>
            <a:r>
              <a:rPr lang="en"/>
              <a:t>Fruits: pears, apricots, cherries</a:t>
            </a:r>
            <a:endParaRPr/>
          </a:p>
          <a:p>
            <a:pPr marL="1371600" lvl="2" indent="-317500" algn="l" rtl="0">
              <a:spcBef>
                <a:spcPts val="0"/>
              </a:spcBef>
              <a:spcAft>
                <a:spcPts val="0"/>
              </a:spcAft>
              <a:buSzPts val="1400"/>
              <a:buAutoNum type="romanLcPeriod"/>
            </a:pPr>
            <a:r>
              <a:rPr lang="en"/>
              <a:t>Vegetables: lettuce, broccoli, peas, brussel sprouts</a:t>
            </a:r>
            <a:endParaRPr/>
          </a:p>
          <a:p>
            <a:pPr marL="914400" lvl="1" indent="-317500" algn="l" rtl="0">
              <a:spcBef>
                <a:spcPts val="0"/>
              </a:spcBef>
              <a:spcAft>
                <a:spcPts val="0"/>
              </a:spcAft>
              <a:buSzPts val="1400"/>
              <a:buAutoNum type="alphaLcPeriod"/>
            </a:pPr>
            <a:r>
              <a:rPr lang="en"/>
              <a:t>It will be too dry, so we will need to use more water</a:t>
            </a:r>
            <a:endParaRPr/>
          </a:p>
          <a:p>
            <a:pPr marL="0" lvl="0" indent="0" algn="l" rtl="0">
              <a:spcBef>
                <a:spcPts val="1600"/>
              </a:spcBef>
              <a:spcAft>
                <a:spcPts val="16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311700" y="445025"/>
            <a:ext cx="8520600" cy="71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Check out the Difference!</a:t>
            </a:r>
            <a:endParaRPr sz="4000"/>
          </a:p>
        </p:txBody>
      </p:sp>
      <p:pic>
        <p:nvPicPr>
          <p:cNvPr id="112" name="Google Shape;112;p21"/>
          <p:cNvPicPr preferRelativeResize="0"/>
          <p:nvPr/>
        </p:nvPicPr>
        <p:blipFill rotWithShape="1">
          <a:blip r:embed="rId3">
            <a:alphaModFix/>
          </a:blip>
          <a:srcRect b="50721"/>
          <a:stretch/>
        </p:blipFill>
        <p:spPr>
          <a:xfrm>
            <a:off x="509450" y="1310525"/>
            <a:ext cx="4271650" cy="3124325"/>
          </a:xfrm>
          <a:prstGeom prst="rect">
            <a:avLst/>
          </a:prstGeom>
          <a:noFill/>
          <a:ln>
            <a:noFill/>
          </a:ln>
        </p:spPr>
      </p:pic>
      <p:pic>
        <p:nvPicPr>
          <p:cNvPr id="113" name="Google Shape;113;p21"/>
          <p:cNvPicPr preferRelativeResize="0"/>
          <p:nvPr/>
        </p:nvPicPr>
        <p:blipFill rotWithShape="1">
          <a:blip r:embed="rId3">
            <a:alphaModFix/>
          </a:blip>
          <a:srcRect t="49517"/>
          <a:stretch/>
        </p:blipFill>
        <p:spPr>
          <a:xfrm>
            <a:off x="4781100" y="1310525"/>
            <a:ext cx="4051199" cy="3124325"/>
          </a:xfrm>
          <a:prstGeom prst="rect">
            <a:avLst/>
          </a:prstGeom>
          <a:noFill/>
          <a:ln>
            <a:noFill/>
          </a:ln>
        </p:spPr>
      </p:pic>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1106</Words>
  <Application>Microsoft Macintosh PowerPoint</Application>
  <PresentationFormat>On-screen Show (16:9)</PresentationFormat>
  <Paragraphs>91</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Proxima Nova</vt:lpstr>
      <vt:lpstr>Times New Roman</vt:lpstr>
      <vt:lpstr>Spearmint</vt:lpstr>
      <vt:lpstr>Greenhouse Gases</vt:lpstr>
      <vt:lpstr>What are greenhouse gases?</vt:lpstr>
      <vt:lpstr>Greenhouse gas examples</vt:lpstr>
      <vt:lpstr>What’s going on?</vt:lpstr>
      <vt:lpstr>Why is this bad for us?</vt:lpstr>
      <vt:lpstr>Answer: Many Reasons! </vt:lpstr>
      <vt:lpstr>Answer: Many Reasons!</vt:lpstr>
      <vt:lpstr>Answer: Many Reasons!</vt:lpstr>
      <vt:lpstr>Check out the Difference!</vt:lpstr>
      <vt:lpstr>Let’s get one thing straight!</vt:lpstr>
      <vt:lpstr>Think about it this way...</vt:lpstr>
      <vt:lpstr>Know the difference...</vt:lpstr>
      <vt:lpstr>Know the difference...</vt:lpstr>
      <vt:lpstr>What did we see?</vt:lpstr>
      <vt:lpstr>How can we reduce greenhouse gases?</vt:lpstr>
      <vt:lpstr>We will answer this question tomorrow!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Greenhouse Gases</dc:title>
  <cp:lastModifiedBy>Kasey Hegelein</cp:lastModifiedBy>
  <cp:revision>1</cp:revision>
  <dcterms:modified xsi:type="dcterms:W3CDTF">2020-06-05T20:25:12Z</dcterms:modified>
</cp:coreProperties>
</file>