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p:regular r:id="rId32"/>
      <p:bold r:id="rId33"/>
      <p:italic r:id="rId34"/>
      <p:boldItalic r:id="rId35"/>
    </p:embeddedFon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Lato-bold.fntdata"/><Relationship Id="rId14" Type="http://schemas.openxmlformats.org/officeDocument/2006/relationships/slide" Target="slides/slide9.xml"/><Relationship Id="rId36" Type="http://schemas.openxmlformats.org/officeDocument/2006/relationships/font" Target="fonts/Lato-regular.fntdata"/><Relationship Id="rId17" Type="http://schemas.openxmlformats.org/officeDocument/2006/relationships/slide" Target="slides/slide12.xml"/><Relationship Id="rId39" Type="http://schemas.openxmlformats.org/officeDocument/2006/relationships/font" Target="fonts/Lato-boldItalic.fntdata"/><Relationship Id="rId16" Type="http://schemas.openxmlformats.org/officeDocument/2006/relationships/slide" Target="slides/slide11.xml"/><Relationship Id="rId38" Type="http://schemas.openxmlformats.org/officeDocument/2006/relationships/font" Target="fonts/La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400">
                <a:solidFill>
                  <a:schemeClr val="dk1"/>
                </a:solidFill>
                <a:latin typeface="Calibri"/>
                <a:ea typeface="Calibri"/>
                <a:cs typeface="Calibri"/>
                <a:sym typeface="Calibri"/>
              </a:rPr>
              <a:t>OVERVIEW:</a:t>
            </a:r>
            <a:endParaRPr b="1" sz="1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Students will learn that nitrogen is an essential nutrient to all living things. However, atmospheric nitrogen must first be converted by bacteria in the soil into a form that plants can use. In legumes, a symbiotic relationship emerges between the nitrogen-fixing bacteria and the plants.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786ebbc2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786ebbc2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All have pods of some sort</a:t>
            </a:r>
            <a:endParaRPr/>
          </a:p>
          <a:p>
            <a:pPr indent="-298450" lvl="0" marL="457200" rtl="0" algn="l">
              <a:spcBef>
                <a:spcPts val="0"/>
              </a:spcBef>
              <a:spcAft>
                <a:spcPts val="0"/>
              </a:spcAft>
              <a:buSzPts val="1100"/>
              <a:buChar char="●"/>
            </a:pPr>
            <a:r>
              <a:rPr lang="en"/>
              <a:t>Some have flowers</a:t>
            </a:r>
            <a:endParaRPr/>
          </a:p>
          <a:p>
            <a:pPr indent="-298450" lvl="0" marL="457200" rtl="0" algn="l">
              <a:spcBef>
                <a:spcPts val="0"/>
              </a:spcBef>
              <a:spcAft>
                <a:spcPts val="0"/>
              </a:spcAft>
              <a:buSzPts val="1100"/>
              <a:buChar char="●"/>
            </a:pPr>
            <a:r>
              <a:rPr lang="en"/>
              <a:t>Varieties of leaves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84d2dc4724_0_1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4d2dc4724_0_1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7786ebbc2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786ebbc2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7786ebbc2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786ebbc2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84d2dc4724_0_1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4d2dc4724_0_1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Recall: Nitrogen Cycle lesson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776fbe8b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76fbe8b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Return to Classroom to continue PowerPoint presentation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84d2dc4724_0_1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84d2dc4724_0_1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84d2dc4724_0_1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84d2dc4724_0_1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Images show how nitrogen is essential for healthy plants</a:t>
            </a:r>
            <a:endParaRPr/>
          </a:p>
          <a:p>
            <a:pPr indent="-298450" lvl="1" marL="914400" rtl="0" algn="l">
              <a:spcBef>
                <a:spcPts val="0"/>
              </a:spcBef>
              <a:spcAft>
                <a:spcPts val="0"/>
              </a:spcAft>
              <a:buSzPts val="1100"/>
              <a:buChar char="○"/>
            </a:pPr>
            <a:r>
              <a:rPr lang="en"/>
              <a:t>If there is not enough nitrogen, the plants will look different and not be as nutritious to eat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7786ebbc2a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7786ebbc2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84d2dc4724_0_1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84d2dc4724_0_1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This makes legumes an important plant to have in gardens or on farms because they replenish the nitrogen in the soil</a:t>
            </a:r>
            <a:endParaRPr/>
          </a:p>
          <a:p>
            <a:pPr indent="-298450" lvl="0" marL="457200" rtl="0" algn="l">
              <a:spcBef>
                <a:spcPts val="0"/>
              </a:spcBef>
              <a:spcAft>
                <a:spcPts val="0"/>
              </a:spcAft>
              <a:buSzPts val="1100"/>
              <a:buChar char="●"/>
            </a:pPr>
            <a:r>
              <a:rPr lang="en"/>
              <a:t>Legumes are a kind of natural fertilizer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84d2dc4724_0_1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84d2dc4724_0_1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84d2dc4724_0_1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84d2dc4724_0_1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84d2dc4724_0_1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84d2dc4724_0_1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84d2dc4724_0_1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84d2dc4724_0_1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77b67d161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77b67d161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77b67d161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77b67d161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77b67d161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77b67d161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84d2dc4724_0_1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84d2dc4724_0_1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84d2dc4724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4d2dc4724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Split students into groups and give each group a water bottle full of dirty water and a small bag of flour (can also use coffee beans or some other raw ingredient that is inedible)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786ebbc2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786ebbc2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84d2dc4724_0_1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4d2dc4724_0_1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84d2dc4724_0_1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4d2dc4724_0_1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786ebbc2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786ebbc2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84d2dc4724_0_1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4d2dc4724_0_1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Garden Activities portion can serve as notes for teacher in garden (bring laptop) or can be given as presentation in classroom</a:t>
            </a:r>
            <a:endParaRPr/>
          </a:p>
          <a:p>
            <a:pPr indent="-298450" lvl="0" marL="457200" rtl="0" algn="l">
              <a:lnSpc>
                <a:spcPct val="115000"/>
              </a:lnSpc>
              <a:spcBef>
                <a:spcPts val="0"/>
              </a:spcBef>
              <a:spcAft>
                <a:spcPts val="0"/>
              </a:spcAft>
              <a:buSzPts val="1100"/>
              <a:buChar char="●"/>
            </a:pPr>
            <a:r>
              <a:rPr lang="en" sz="1200">
                <a:solidFill>
                  <a:schemeClr val="dk1"/>
                </a:solidFill>
                <a:latin typeface="Calibri"/>
                <a:ea typeface="Calibri"/>
                <a:cs typeface="Calibri"/>
                <a:sym typeface="Calibri"/>
              </a:rPr>
              <a:t>Divide into groups and go out in the garden with an adult leading each group.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84d2dc4724_0_1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4d2dc4724_0_1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Left to right: peas, soybeans, green beans</a:t>
            </a:r>
            <a:endParaRPr/>
          </a:p>
          <a:p>
            <a:pPr indent="-298450" lvl="0" marL="457200" rtl="0" algn="l">
              <a:spcBef>
                <a:spcPts val="0"/>
              </a:spcBef>
              <a:spcAft>
                <a:spcPts val="0"/>
              </a:spcAft>
              <a:buSzPts val="1100"/>
              <a:buChar char="●"/>
            </a:pPr>
            <a:r>
              <a:rPr lang="en"/>
              <a:t>These are just some examples that the students could point out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hyperlink" Target="https://www.istockphoto.com/vector/legume-plants-set-of-vector-illustrations-gm953629238-26033821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hyperlink" Target="https://en.wikipedia.org/wiki/Root_nodule#/media/File:Nitrogen_fixation_Fabaceae_en.sv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25.png"/><Relationship Id="rId6"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hyperlink" Target="https://slideplayer.com/slide/1415658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jpg"/><Relationship Id="rId4" Type="http://schemas.openxmlformats.org/officeDocument/2006/relationships/hyperlink" Target="https://eorganic.org/node/443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oOQyyBFdeA" TargetMode="Externa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study.com/academy/lesson/nitrogen-fixation-lesson-for-kids.html" TargetMode="External"/><Relationship Id="rId4" Type="http://schemas.openxmlformats.org/officeDocument/2006/relationships/hyperlink" Target="https://aces.nmsu.edu/pubs/_a/A129/" TargetMode="External"/><Relationship Id="rId5" Type="http://schemas.openxmlformats.org/officeDocument/2006/relationships/hyperlink" Target="https://www.youtube.com/watch?v=-oOQyyBFde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hyperlink" Target="https://ssec.si.edu/stemvisions-blog/what-photosynthesi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29.jpg"/><Relationship Id="rId5"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p:nvPr/>
        </p:nvSpPr>
        <p:spPr>
          <a:xfrm>
            <a:off x="0" y="0"/>
            <a:ext cx="9144000" cy="21327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4180122" y="2091280"/>
            <a:ext cx="783775" cy="241370"/>
          </a:xfrm>
          <a:prstGeom prst="flowChartMerge">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ctrTitle"/>
          </p:nvPr>
        </p:nvSpPr>
        <p:spPr>
          <a:xfrm>
            <a:off x="311700" y="295450"/>
            <a:ext cx="8520600" cy="1781100"/>
          </a:xfrm>
          <a:prstGeom prst="rect">
            <a:avLst/>
          </a:prstGeom>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Roboto"/>
                <a:ea typeface="Roboto"/>
                <a:cs typeface="Roboto"/>
                <a:sym typeface="Roboto"/>
              </a:rPr>
              <a:t>Nitrogen Fixation &amp; Legumes</a:t>
            </a:r>
            <a:endParaRPr b="1">
              <a:solidFill>
                <a:srgbClr val="FFFFFF"/>
              </a:solidFill>
              <a:latin typeface="Roboto"/>
              <a:ea typeface="Roboto"/>
              <a:cs typeface="Roboto"/>
              <a:sym typeface="Roboto"/>
            </a:endParaRPr>
          </a:p>
        </p:txBody>
      </p:sp>
      <p:pic>
        <p:nvPicPr>
          <p:cNvPr id="57" name="Google Shape;57;p13"/>
          <p:cNvPicPr preferRelativeResize="0"/>
          <p:nvPr/>
        </p:nvPicPr>
        <p:blipFill>
          <a:blip r:embed="rId3">
            <a:alphaModFix/>
          </a:blip>
          <a:stretch>
            <a:fillRect/>
          </a:stretch>
        </p:blipFill>
        <p:spPr>
          <a:xfrm>
            <a:off x="196467" y="2497200"/>
            <a:ext cx="4034160" cy="2216101"/>
          </a:xfrm>
          <a:prstGeom prst="rect">
            <a:avLst/>
          </a:prstGeom>
          <a:noFill/>
          <a:ln>
            <a:noFill/>
          </a:ln>
        </p:spPr>
      </p:pic>
      <p:pic>
        <p:nvPicPr>
          <p:cNvPr id="58" name="Google Shape;58;p13"/>
          <p:cNvPicPr preferRelativeResize="0"/>
          <p:nvPr/>
        </p:nvPicPr>
        <p:blipFill rotWithShape="1">
          <a:blip r:embed="rId4">
            <a:alphaModFix/>
          </a:blip>
          <a:srcRect b="0" l="8983" r="0" t="0"/>
          <a:stretch/>
        </p:blipFill>
        <p:spPr>
          <a:xfrm>
            <a:off x="4963900" y="2497200"/>
            <a:ext cx="4034151" cy="2216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2"/>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Garden Activities: Legumes</a:t>
            </a:r>
            <a:endParaRPr>
              <a:solidFill>
                <a:srgbClr val="FFFFFF"/>
              </a:solidFill>
              <a:latin typeface="Roboto"/>
              <a:ea typeface="Roboto"/>
              <a:cs typeface="Roboto"/>
              <a:sym typeface="Roboto"/>
            </a:endParaRPr>
          </a:p>
        </p:txBody>
      </p:sp>
      <p:sp>
        <p:nvSpPr>
          <p:cNvPr id="143" name="Google Shape;143;p22"/>
          <p:cNvSpPr txBox="1"/>
          <p:nvPr>
            <p:ph idx="1" type="body"/>
          </p:nvPr>
        </p:nvSpPr>
        <p:spPr>
          <a:xfrm>
            <a:off x="0" y="981700"/>
            <a:ext cx="9144000" cy="3283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What are some features of </a:t>
            </a:r>
            <a:r>
              <a:rPr i="1" lang="en" sz="2000">
                <a:latin typeface="Lato"/>
                <a:ea typeface="Lato"/>
                <a:cs typeface="Lato"/>
                <a:sym typeface="Lato"/>
              </a:rPr>
              <a:t>legumes</a:t>
            </a:r>
            <a:r>
              <a:rPr lang="en" sz="2000">
                <a:latin typeface="Lato"/>
                <a:ea typeface="Lato"/>
                <a:cs typeface="Lato"/>
                <a:sym typeface="Lato"/>
              </a:rPr>
              <a:t>?</a:t>
            </a:r>
            <a:endParaRPr sz="2000">
              <a:latin typeface="Lato"/>
              <a:ea typeface="Lato"/>
              <a:cs typeface="Lato"/>
              <a:sym typeface="Lato"/>
            </a:endParaRPr>
          </a:p>
        </p:txBody>
      </p:sp>
      <p:sp>
        <p:nvSpPr>
          <p:cNvPr id="144" name="Google Shape;144;p22"/>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 name="Google Shape;145;p22"/>
          <p:cNvGrpSpPr/>
          <p:nvPr/>
        </p:nvGrpSpPr>
        <p:grpSpPr>
          <a:xfrm>
            <a:off x="665650" y="1939115"/>
            <a:ext cx="7189299" cy="2186785"/>
            <a:chOff x="665650" y="2228565"/>
            <a:chExt cx="7189299" cy="2186785"/>
          </a:xfrm>
        </p:grpSpPr>
        <p:pic>
          <p:nvPicPr>
            <p:cNvPr id="146" name="Google Shape;146;p22"/>
            <p:cNvPicPr preferRelativeResize="0"/>
            <p:nvPr/>
          </p:nvPicPr>
          <p:blipFill>
            <a:blip r:embed="rId3">
              <a:alphaModFix/>
            </a:blip>
            <a:stretch>
              <a:fillRect/>
            </a:stretch>
          </p:blipFill>
          <p:spPr>
            <a:xfrm>
              <a:off x="665650" y="2228565"/>
              <a:ext cx="7189299" cy="1993925"/>
            </a:xfrm>
            <a:prstGeom prst="rect">
              <a:avLst/>
            </a:prstGeom>
            <a:noFill/>
            <a:ln>
              <a:noFill/>
            </a:ln>
          </p:spPr>
        </p:pic>
        <p:sp>
          <p:nvSpPr>
            <p:cNvPr id="147" name="Google Shape;147;p22"/>
            <p:cNvSpPr txBox="1"/>
            <p:nvPr/>
          </p:nvSpPr>
          <p:spPr>
            <a:xfrm>
              <a:off x="2740950" y="4115050"/>
              <a:ext cx="3662100" cy="3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 u="sng">
                  <a:solidFill>
                    <a:schemeClr val="hlink"/>
                  </a:solidFill>
                  <a:hlinkClick r:id="rId4"/>
                </a:rPr>
                <a:t>https://www.istockphoto.com/vector/legume-plants-set-of-vector-illustrations-gm953629238-260338210</a:t>
              </a:r>
              <a:endParaRPr sz="400"/>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3"/>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txBox="1"/>
          <p:nvPr>
            <p:ph type="title"/>
          </p:nvPr>
        </p:nvSpPr>
        <p:spPr>
          <a:xfrm>
            <a:off x="0" y="136650"/>
            <a:ext cx="91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FFFFF"/>
                </a:solidFill>
                <a:latin typeface="Roboto"/>
                <a:ea typeface="Roboto"/>
                <a:cs typeface="Roboto"/>
                <a:sym typeface="Roboto"/>
              </a:rPr>
              <a:t>Garden Activities: Legumes vs. Non-Legumes</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sp>
        <p:nvSpPr>
          <p:cNvPr id="154" name="Google Shape;154;p23"/>
          <p:cNvSpPr txBox="1"/>
          <p:nvPr>
            <p:ph idx="1" type="body"/>
          </p:nvPr>
        </p:nvSpPr>
        <p:spPr>
          <a:xfrm>
            <a:off x="0" y="981700"/>
            <a:ext cx="9144000" cy="572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Now, we’re going to dig up different plants and compare the roots.</a:t>
            </a:r>
            <a:endParaRPr sz="2000">
              <a:latin typeface="Lato"/>
              <a:ea typeface="Lato"/>
              <a:cs typeface="Lato"/>
              <a:sym typeface="Lato"/>
            </a:endParaRPr>
          </a:p>
        </p:txBody>
      </p:sp>
      <p:sp>
        <p:nvSpPr>
          <p:cNvPr id="155" name="Google Shape;155;p23"/>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6" name="Google Shape;156;p23"/>
          <p:cNvPicPr preferRelativeResize="0"/>
          <p:nvPr/>
        </p:nvPicPr>
        <p:blipFill rotWithShape="1">
          <a:blip r:embed="rId3">
            <a:alphaModFix/>
          </a:blip>
          <a:srcRect b="7925" l="0" r="0" t="18831"/>
          <a:stretch/>
        </p:blipFill>
        <p:spPr>
          <a:xfrm>
            <a:off x="275531" y="1816375"/>
            <a:ext cx="4074994" cy="2848999"/>
          </a:xfrm>
          <a:prstGeom prst="rect">
            <a:avLst/>
          </a:prstGeom>
          <a:noFill/>
          <a:ln>
            <a:noFill/>
          </a:ln>
        </p:spPr>
      </p:pic>
      <p:pic>
        <p:nvPicPr>
          <p:cNvPr id="157" name="Google Shape;157;p23"/>
          <p:cNvPicPr preferRelativeResize="0"/>
          <p:nvPr/>
        </p:nvPicPr>
        <p:blipFill>
          <a:blip r:embed="rId4">
            <a:alphaModFix/>
          </a:blip>
          <a:stretch>
            <a:fillRect/>
          </a:stretch>
        </p:blipFill>
        <p:spPr>
          <a:xfrm>
            <a:off x="4601265" y="1816375"/>
            <a:ext cx="4267209" cy="2848990"/>
          </a:xfrm>
          <a:prstGeom prst="rect">
            <a:avLst/>
          </a:prstGeom>
          <a:noFill/>
          <a:ln>
            <a:noFill/>
          </a:ln>
        </p:spPr>
      </p:pic>
      <p:sp>
        <p:nvSpPr>
          <p:cNvPr id="158" name="Google Shape;158;p23"/>
          <p:cNvSpPr txBox="1"/>
          <p:nvPr/>
        </p:nvSpPr>
        <p:spPr>
          <a:xfrm>
            <a:off x="275588" y="1446075"/>
            <a:ext cx="4074900" cy="31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2"/>
                </a:solidFill>
                <a:latin typeface="Lato"/>
                <a:ea typeface="Lato"/>
                <a:cs typeface="Lato"/>
                <a:sym typeface="Lato"/>
              </a:rPr>
              <a:t>Tomato</a:t>
            </a:r>
            <a:endParaRPr sz="2000">
              <a:solidFill>
                <a:schemeClr val="dk2"/>
              </a:solidFill>
              <a:latin typeface="Lato"/>
              <a:ea typeface="Lato"/>
              <a:cs typeface="Lato"/>
              <a:sym typeface="Lato"/>
            </a:endParaRPr>
          </a:p>
        </p:txBody>
      </p:sp>
      <p:sp>
        <p:nvSpPr>
          <p:cNvPr id="159" name="Google Shape;159;p23"/>
          <p:cNvSpPr txBox="1"/>
          <p:nvPr/>
        </p:nvSpPr>
        <p:spPr>
          <a:xfrm>
            <a:off x="4601213" y="1426600"/>
            <a:ext cx="4267200" cy="31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2"/>
                </a:solidFill>
                <a:latin typeface="Lato"/>
                <a:ea typeface="Lato"/>
                <a:cs typeface="Lato"/>
                <a:sym typeface="Lato"/>
              </a:rPr>
              <a:t>Pea Plant</a:t>
            </a:r>
            <a:endParaRPr sz="2000">
              <a:solidFill>
                <a:schemeClr val="dk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4"/>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4"/>
          <p:cNvSpPr txBox="1"/>
          <p:nvPr>
            <p:ph type="title"/>
          </p:nvPr>
        </p:nvSpPr>
        <p:spPr>
          <a:xfrm>
            <a:off x="0" y="136650"/>
            <a:ext cx="91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FFFFF"/>
                </a:solidFill>
                <a:latin typeface="Roboto"/>
                <a:ea typeface="Roboto"/>
                <a:cs typeface="Roboto"/>
                <a:sym typeface="Roboto"/>
              </a:rPr>
              <a:t>Garden Activities: Legumes vs. Non-Legumes</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sp>
        <p:nvSpPr>
          <p:cNvPr id="166" name="Google Shape;166;p24"/>
          <p:cNvSpPr txBox="1"/>
          <p:nvPr>
            <p:ph idx="1" type="body"/>
          </p:nvPr>
        </p:nvSpPr>
        <p:spPr>
          <a:xfrm>
            <a:off x="0" y="845525"/>
            <a:ext cx="9144000" cy="846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Do you notice the little bumps on the roots of the legumes? What do you think these are?</a:t>
            </a:r>
            <a:endParaRPr sz="2000">
              <a:latin typeface="Lato"/>
              <a:ea typeface="Lato"/>
              <a:cs typeface="Lato"/>
              <a:sym typeface="Lato"/>
            </a:endParaRPr>
          </a:p>
        </p:txBody>
      </p:sp>
      <p:sp>
        <p:nvSpPr>
          <p:cNvPr id="167" name="Google Shape;167;p24"/>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 name="Google Shape;168;p24"/>
          <p:cNvGrpSpPr/>
          <p:nvPr/>
        </p:nvGrpSpPr>
        <p:grpSpPr>
          <a:xfrm>
            <a:off x="694876" y="1827689"/>
            <a:ext cx="7754235" cy="2920817"/>
            <a:chOff x="236525" y="1827700"/>
            <a:chExt cx="7434549" cy="2800400"/>
          </a:xfrm>
        </p:grpSpPr>
        <p:pic>
          <p:nvPicPr>
            <p:cNvPr id="169" name="Google Shape;169;p24"/>
            <p:cNvPicPr preferRelativeResize="0"/>
            <p:nvPr/>
          </p:nvPicPr>
          <p:blipFill>
            <a:blip r:embed="rId3">
              <a:alphaModFix/>
            </a:blip>
            <a:stretch>
              <a:fillRect/>
            </a:stretch>
          </p:blipFill>
          <p:spPr>
            <a:xfrm>
              <a:off x="236525" y="1827700"/>
              <a:ext cx="4194432" cy="2800400"/>
            </a:xfrm>
            <a:prstGeom prst="rect">
              <a:avLst/>
            </a:prstGeom>
            <a:noFill/>
            <a:ln>
              <a:noFill/>
            </a:ln>
          </p:spPr>
        </p:pic>
        <p:pic>
          <p:nvPicPr>
            <p:cNvPr id="170" name="Google Shape;170;p24"/>
            <p:cNvPicPr preferRelativeResize="0"/>
            <p:nvPr/>
          </p:nvPicPr>
          <p:blipFill rotWithShape="1">
            <a:blip r:embed="rId4">
              <a:alphaModFix/>
            </a:blip>
            <a:srcRect b="45328" l="34189" r="40716" t="24724"/>
            <a:stretch/>
          </p:blipFill>
          <p:spPr>
            <a:xfrm>
              <a:off x="5704375" y="2105913"/>
              <a:ext cx="1966699" cy="1567075"/>
            </a:xfrm>
            <a:prstGeom prst="rect">
              <a:avLst/>
            </a:prstGeom>
            <a:noFill/>
            <a:ln cap="flat" cmpd="sng" w="38100">
              <a:solidFill>
                <a:srgbClr val="FF0000"/>
              </a:solidFill>
              <a:prstDash val="solid"/>
              <a:round/>
              <a:headEnd len="sm" w="sm" type="none"/>
              <a:tailEnd len="sm" w="sm" type="none"/>
            </a:ln>
          </p:spPr>
        </p:pic>
        <p:sp>
          <p:nvSpPr>
            <p:cNvPr id="171" name="Google Shape;171;p24"/>
            <p:cNvSpPr/>
            <p:nvPr/>
          </p:nvSpPr>
          <p:spPr>
            <a:xfrm>
              <a:off x="1817975" y="2711825"/>
              <a:ext cx="744300" cy="572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2" name="Google Shape;172;p24"/>
            <p:cNvCxnSpPr/>
            <p:nvPr/>
          </p:nvCxnSpPr>
          <p:spPr>
            <a:xfrm flipH="1" rot="10800000">
              <a:off x="2557875" y="2077675"/>
              <a:ext cx="3140100" cy="635700"/>
            </a:xfrm>
            <a:prstGeom prst="straightConnector1">
              <a:avLst/>
            </a:prstGeom>
            <a:noFill/>
            <a:ln cap="flat" cmpd="sng" w="19050">
              <a:solidFill>
                <a:srgbClr val="FF0000"/>
              </a:solidFill>
              <a:prstDash val="solid"/>
              <a:round/>
              <a:headEnd len="med" w="med" type="none"/>
              <a:tailEnd len="med" w="med" type="none"/>
            </a:ln>
          </p:spPr>
        </p:cxnSp>
        <p:cxnSp>
          <p:nvCxnSpPr>
            <p:cNvPr id="173" name="Google Shape;173;p24"/>
            <p:cNvCxnSpPr/>
            <p:nvPr/>
          </p:nvCxnSpPr>
          <p:spPr>
            <a:xfrm>
              <a:off x="2566275" y="3285825"/>
              <a:ext cx="3118800" cy="416700"/>
            </a:xfrm>
            <a:prstGeom prst="straightConnector1">
              <a:avLst/>
            </a:prstGeom>
            <a:noFill/>
            <a:ln cap="flat" cmpd="sng" w="19050">
              <a:solidFill>
                <a:srgbClr val="FF0000"/>
              </a:solidFill>
              <a:prstDash val="solid"/>
              <a:round/>
              <a:headEnd len="med" w="med" type="none"/>
              <a:tailEnd len="med" w="med" type="none"/>
            </a:ln>
          </p:spPr>
        </p:cxn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5"/>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txBox="1"/>
          <p:nvPr>
            <p:ph type="title"/>
          </p:nvPr>
        </p:nvSpPr>
        <p:spPr>
          <a:xfrm>
            <a:off x="0" y="136650"/>
            <a:ext cx="91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FFFFF"/>
                </a:solidFill>
                <a:latin typeface="Roboto"/>
                <a:ea typeface="Roboto"/>
                <a:cs typeface="Roboto"/>
                <a:sym typeface="Roboto"/>
              </a:rPr>
              <a:t>Root Nodules</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sp>
        <p:nvSpPr>
          <p:cNvPr id="180" name="Google Shape;180;p25"/>
          <p:cNvSpPr txBox="1"/>
          <p:nvPr>
            <p:ph idx="1" type="body"/>
          </p:nvPr>
        </p:nvSpPr>
        <p:spPr>
          <a:xfrm>
            <a:off x="0" y="846000"/>
            <a:ext cx="5537100" cy="2600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Do you notice the little bumps on the roots of the legumes? What do you think these are?</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They are called </a:t>
            </a:r>
            <a:r>
              <a:rPr i="1" lang="en" sz="2000">
                <a:latin typeface="Lato"/>
                <a:ea typeface="Lato"/>
                <a:cs typeface="Lato"/>
                <a:sym typeface="Lato"/>
              </a:rPr>
              <a:t>root nodules</a:t>
            </a:r>
            <a:r>
              <a:rPr lang="en" sz="2000">
                <a:latin typeface="Lato"/>
                <a:ea typeface="Lato"/>
                <a:cs typeface="Lato"/>
                <a:sym typeface="Lato"/>
              </a:rPr>
              <a:t> and contain a bacteria that converts nitrogen gas from the atmosphere into a form the plant can take up as a food. </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This process is called </a:t>
            </a:r>
            <a:r>
              <a:rPr i="1" lang="en" sz="2000">
                <a:latin typeface="Lato"/>
                <a:ea typeface="Lato"/>
                <a:cs typeface="Lato"/>
                <a:sym typeface="Lato"/>
              </a:rPr>
              <a:t>nitrogen fixation</a:t>
            </a:r>
            <a:r>
              <a:rPr lang="en" sz="2000">
                <a:latin typeface="Lato"/>
                <a:ea typeface="Lato"/>
                <a:cs typeface="Lato"/>
                <a:sym typeface="Lato"/>
              </a:rPr>
              <a:t>. </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Legumes are excellent sources of nitrogen because of these root nodules and the bacteria inside of them!</a:t>
            </a:r>
            <a:endParaRPr sz="2000">
              <a:latin typeface="Lato"/>
              <a:ea typeface="Lato"/>
              <a:cs typeface="Lato"/>
              <a:sym typeface="Lato"/>
            </a:endParaRPr>
          </a:p>
        </p:txBody>
      </p:sp>
      <p:sp>
        <p:nvSpPr>
          <p:cNvPr id="181" name="Google Shape;181;p25"/>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 name="Google Shape;182;p25"/>
          <p:cNvGrpSpPr/>
          <p:nvPr/>
        </p:nvGrpSpPr>
        <p:grpSpPr>
          <a:xfrm>
            <a:off x="5444500" y="1430954"/>
            <a:ext cx="3479400" cy="3125346"/>
            <a:chOff x="5444500" y="1430954"/>
            <a:chExt cx="3479400" cy="3125346"/>
          </a:xfrm>
        </p:grpSpPr>
        <p:pic>
          <p:nvPicPr>
            <p:cNvPr id="183" name="Google Shape;183;p25"/>
            <p:cNvPicPr preferRelativeResize="0"/>
            <p:nvPr/>
          </p:nvPicPr>
          <p:blipFill>
            <a:blip r:embed="rId3">
              <a:alphaModFix/>
            </a:blip>
            <a:stretch>
              <a:fillRect/>
            </a:stretch>
          </p:blipFill>
          <p:spPr>
            <a:xfrm>
              <a:off x="5444500" y="1430954"/>
              <a:ext cx="3479399" cy="2780346"/>
            </a:xfrm>
            <a:prstGeom prst="rect">
              <a:avLst/>
            </a:prstGeom>
            <a:noFill/>
            <a:ln>
              <a:noFill/>
            </a:ln>
          </p:spPr>
        </p:pic>
        <p:sp>
          <p:nvSpPr>
            <p:cNvPr id="184" name="Google Shape;184;p25"/>
            <p:cNvSpPr txBox="1"/>
            <p:nvPr/>
          </p:nvSpPr>
          <p:spPr>
            <a:xfrm>
              <a:off x="5649100" y="4211300"/>
              <a:ext cx="3274800" cy="3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 u="sng">
                  <a:solidFill>
                    <a:schemeClr val="hlink"/>
                  </a:solidFill>
                  <a:hlinkClick r:id="rId4"/>
                </a:rPr>
                <a:t>https://en.wikipedia.org/wiki/Root_nodule#/media/File:Nitrogen_fixation_Fabaceae_en.svg</a:t>
              </a:r>
              <a:endParaRPr sz="4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400"/>
                                        <p:tgtEl>
                                          <p:spTgt spid="1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Effect filter="fade" transition="in">
                                      <p:cBhvr>
                                        <p:cTn dur="400"/>
                                        <p:tgtEl>
                                          <p:spTgt spid="1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Effect filter="fade" transition="in">
                                      <p:cBhvr>
                                        <p:cTn dur="400"/>
                                        <p:tgtEl>
                                          <p:spTgt spid="1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animEffect filter="fade" transition="in">
                                      <p:cBhvr>
                                        <p:cTn dur="400"/>
                                        <p:tgtEl>
                                          <p:spTgt spid="1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4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6"/>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Remember symbiosis?</a:t>
            </a:r>
            <a:endParaRPr>
              <a:solidFill>
                <a:srgbClr val="FFFFFF"/>
              </a:solidFill>
              <a:latin typeface="Roboto"/>
              <a:ea typeface="Roboto"/>
              <a:cs typeface="Roboto"/>
              <a:sym typeface="Roboto"/>
            </a:endParaRPr>
          </a:p>
        </p:txBody>
      </p:sp>
      <p:sp>
        <p:nvSpPr>
          <p:cNvPr id="191" name="Google Shape;191;p26"/>
          <p:cNvSpPr txBox="1"/>
          <p:nvPr>
            <p:ph idx="1" type="body"/>
          </p:nvPr>
        </p:nvSpPr>
        <p:spPr>
          <a:xfrm>
            <a:off x="0" y="981700"/>
            <a:ext cx="5354100" cy="2201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In return for the nitrogen, the plant provides protection and nutrients to the bacteria.</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When both organisms benefit in a relationship, it is called s</a:t>
            </a:r>
            <a:r>
              <a:rPr i="1" lang="en" sz="2000">
                <a:latin typeface="Lato"/>
                <a:ea typeface="Lato"/>
                <a:cs typeface="Lato"/>
                <a:sym typeface="Lato"/>
              </a:rPr>
              <a:t>ymbiosis!</a:t>
            </a:r>
            <a:r>
              <a:rPr lang="en" sz="2000">
                <a:latin typeface="Lato"/>
                <a:ea typeface="Lato"/>
                <a:cs typeface="Lato"/>
                <a:sym typeface="Lato"/>
              </a:rPr>
              <a:t> </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This is like if you gave the flour to a baker and paid him for the bread he made with it. </a:t>
            </a:r>
            <a:endParaRPr sz="2000">
              <a:latin typeface="Lato"/>
              <a:ea typeface="Lato"/>
              <a:cs typeface="Lato"/>
              <a:sym typeface="Lato"/>
            </a:endParaRPr>
          </a:p>
        </p:txBody>
      </p:sp>
      <p:sp>
        <p:nvSpPr>
          <p:cNvPr id="192" name="Google Shape;192;p26"/>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3" name="Google Shape;193;p26"/>
          <p:cNvPicPr preferRelativeResize="0"/>
          <p:nvPr/>
        </p:nvPicPr>
        <p:blipFill>
          <a:blip r:embed="rId3">
            <a:alphaModFix/>
          </a:blip>
          <a:stretch>
            <a:fillRect/>
          </a:stretch>
        </p:blipFill>
        <p:spPr>
          <a:xfrm>
            <a:off x="5458230" y="1192375"/>
            <a:ext cx="3323795" cy="2758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7"/>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7"/>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Nitrogen Fixation Review (Return to Classroom)</a:t>
            </a:r>
            <a:endParaRPr>
              <a:solidFill>
                <a:srgbClr val="FFFFFF"/>
              </a:solidFill>
              <a:latin typeface="Roboto"/>
              <a:ea typeface="Roboto"/>
              <a:cs typeface="Roboto"/>
              <a:sym typeface="Roboto"/>
            </a:endParaRPr>
          </a:p>
        </p:txBody>
      </p:sp>
      <p:sp>
        <p:nvSpPr>
          <p:cNvPr id="200" name="Google Shape;200;p27"/>
          <p:cNvSpPr txBox="1"/>
          <p:nvPr>
            <p:ph idx="1" type="body"/>
          </p:nvPr>
        </p:nvSpPr>
        <p:spPr>
          <a:xfrm>
            <a:off x="0" y="981700"/>
            <a:ext cx="9144000" cy="3761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Nitrogen exists in the atmosphere in an unusable form, similar to the dirty water or the flour.</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Like the water and flour, the nitrogen must be changed before the plant can use it.</a:t>
            </a:r>
            <a:endParaRPr sz="2000">
              <a:latin typeface="Lato"/>
              <a:ea typeface="Lato"/>
              <a:cs typeface="Lato"/>
              <a:sym typeface="Lato"/>
            </a:endParaRPr>
          </a:p>
        </p:txBody>
      </p:sp>
      <p:sp>
        <p:nvSpPr>
          <p:cNvPr id="201" name="Google Shape;201;p27"/>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 name="Google Shape;202;p27"/>
          <p:cNvGrpSpPr/>
          <p:nvPr/>
        </p:nvGrpSpPr>
        <p:grpSpPr>
          <a:xfrm>
            <a:off x="2020500" y="2134650"/>
            <a:ext cx="4825300" cy="2714226"/>
            <a:chOff x="2020500" y="2134650"/>
            <a:chExt cx="4825300" cy="2714226"/>
          </a:xfrm>
        </p:grpSpPr>
        <p:pic>
          <p:nvPicPr>
            <p:cNvPr id="203" name="Google Shape;203;p27"/>
            <p:cNvPicPr preferRelativeResize="0"/>
            <p:nvPr/>
          </p:nvPicPr>
          <p:blipFill rotWithShape="1">
            <a:blip r:embed="rId3">
              <a:alphaModFix/>
            </a:blip>
            <a:srcRect b="62904" l="6721" r="60809" t="9996"/>
            <a:stretch/>
          </p:blipFill>
          <p:spPr>
            <a:xfrm>
              <a:off x="2020500" y="2134650"/>
              <a:ext cx="4825299" cy="1658693"/>
            </a:xfrm>
            <a:prstGeom prst="rect">
              <a:avLst/>
            </a:prstGeom>
            <a:noFill/>
            <a:ln>
              <a:noFill/>
            </a:ln>
          </p:spPr>
        </p:pic>
        <p:pic>
          <p:nvPicPr>
            <p:cNvPr id="204" name="Google Shape;204;p27"/>
            <p:cNvPicPr preferRelativeResize="0"/>
            <p:nvPr/>
          </p:nvPicPr>
          <p:blipFill rotWithShape="1">
            <a:blip r:embed="rId3">
              <a:alphaModFix/>
            </a:blip>
            <a:srcRect b="12500" l="6721" r="6885" t="9997"/>
            <a:stretch/>
          </p:blipFill>
          <p:spPr>
            <a:xfrm>
              <a:off x="4220209" y="3793343"/>
              <a:ext cx="1568816" cy="1055533"/>
            </a:xfrm>
            <a:prstGeom prst="rect">
              <a:avLst/>
            </a:prstGeom>
            <a:noFill/>
            <a:ln>
              <a:noFill/>
            </a:ln>
          </p:spPr>
        </p:pic>
        <p:pic>
          <p:nvPicPr>
            <p:cNvPr id="205" name="Google Shape;205;p27"/>
            <p:cNvPicPr preferRelativeResize="0"/>
            <p:nvPr/>
          </p:nvPicPr>
          <p:blipFill rotWithShape="1">
            <a:blip r:embed="rId3">
              <a:alphaModFix/>
            </a:blip>
            <a:srcRect b="12500" l="6721" r="81016" t="9997"/>
            <a:stretch/>
          </p:blipFill>
          <p:spPr>
            <a:xfrm>
              <a:off x="3128330" y="3793343"/>
              <a:ext cx="222677" cy="1055533"/>
            </a:xfrm>
            <a:prstGeom prst="rect">
              <a:avLst/>
            </a:prstGeom>
            <a:noFill/>
            <a:ln>
              <a:noFill/>
            </a:ln>
          </p:spPr>
        </p:pic>
        <p:pic>
          <p:nvPicPr>
            <p:cNvPr id="206" name="Google Shape;206;p27"/>
            <p:cNvPicPr preferRelativeResize="0"/>
            <p:nvPr/>
          </p:nvPicPr>
          <p:blipFill rotWithShape="1">
            <a:blip r:embed="rId3">
              <a:alphaModFix/>
            </a:blip>
            <a:srcRect b="12500" l="6721" r="81016" t="9997"/>
            <a:stretch/>
          </p:blipFill>
          <p:spPr>
            <a:xfrm>
              <a:off x="2561875" y="3793343"/>
              <a:ext cx="222677" cy="1055533"/>
            </a:xfrm>
            <a:prstGeom prst="rect">
              <a:avLst/>
            </a:prstGeom>
            <a:noFill/>
            <a:ln>
              <a:noFill/>
            </a:ln>
          </p:spPr>
        </p:pic>
        <p:pic>
          <p:nvPicPr>
            <p:cNvPr id="207" name="Google Shape;207;p27"/>
            <p:cNvPicPr preferRelativeResize="0"/>
            <p:nvPr/>
          </p:nvPicPr>
          <p:blipFill rotWithShape="1">
            <a:blip r:embed="rId3">
              <a:alphaModFix/>
            </a:blip>
            <a:srcRect b="13099" l="6268" r="82843" t="40397"/>
            <a:stretch/>
          </p:blipFill>
          <p:spPr>
            <a:xfrm flipH="1">
              <a:off x="2143799" y="4211757"/>
              <a:ext cx="194152" cy="637118"/>
            </a:xfrm>
            <a:prstGeom prst="rect">
              <a:avLst/>
            </a:prstGeom>
            <a:noFill/>
            <a:ln>
              <a:noFill/>
            </a:ln>
          </p:spPr>
        </p:pic>
        <p:pic>
          <p:nvPicPr>
            <p:cNvPr id="208" name="Google Shape;208;p27"/>
            <p:cNvPicPr preferRelativeResize="0"/>
            <p:nvPr/>
          </p:nvPicPr>
          <p:blipFill rotWithShape="1">
            <a:blip r:embed="rId3">
              <a:alphaModFix/>
            </a:blip>
            <a:srcRect b="12500" l="6721" r="81016" t="9997"/>
            <a:stretch/>
          </p:blipFill>
          <p:spPr>
            <a:xfrm flipH="1">
              <a:off x="2195591" y="3793343"/>
              <a:ext cx="222677" cy="1055533"/>
            </a:xfrm>
            <a:prstGeom prst="rect">
              <a:avLst/>
            </a:prstGeom>
            <a:noFill/>
            <a:ln>
              <a:noFill/>
            </a:ln>
          </p:spPr>
        </p:pic>
        <p:pic>
          <p:nvPicPr>
            <p:cNvPr id="209" name="Google Shape;209;p27"/>
            <p:cNvPicPr preferRelativeResize="0"/>
            <p:nvPr/>
          </p:nvPicPr>
          <p:blipFill rotWithShape="1">
            <a:blip r:embed="rId3">
              <a:alphaModFix/>
            </a:blip>
            <a:srcRect b="12500" l="6721" r="81016" t="9997"/>
            <a:stretch/>
          </p:blipFill>
          <p:spPr>
            <a:xfrm flipH="1">
              <a:off x="3469791" y="3793343"/>
              <a:ext cx="222677" cy="1055533"/>
            </a:xfrm>
            <a:prstGeom prst="rect">
              <a:avLst/>
            </a:prstGeom>
            <a:noFill/>
            <a:ln>
              <a:noFill/>
            </a:ln>
          </p:spPr>
        </p:pic>
        <p:pic>
          <p:nvPicPr>
            <p:cNvPr id="210" name="Google Shape;210;p27"/>
            <p:cNvPicPr preferRelativeResize="0"/>
            <p:nvPr/>
          </p:nvPicPr>
          <p:blipFill rotWithShape="1">
            <a:blip r:embed="rId3">
              <a:alphaModFix/>
            </a:blip>
            <a:srcRect b="12500" l="6721" r="81016" t="9997"/>
            <a:stretch/>
          </p:blipFill>
          <p:spPr>
            <a:xfrm flipH="1">
              <a:off x="3334522" y="3793343"/>
              <a:ext cx="222677" cy="1055533"/>
            </a:xfrm>
            <a:prstGeom prst="rect">
              <a:avLst/>
            </a:prstGeom>
            <a:noFill/>
            <a:ln>
              <a:noFill/>
            </a:ln>
          </p:spPr>
        </p:pic>
        <p:pic>
          <p:nvPicPr>
            <p:cNvPr id="211" name="Google Shape;211;p27"/>
            <p:cNvPicPr preferRelativeResize="0"/>
            <p:nvPr/>
          </p:nvPicPr>
          <p:blipFill rotWithShape="1">
            <a:blip r:embed="rId3">
              <a:alphaModFix/>
            </a:blip>
            <a:srcRect b="12500" l="6721" r="81016" t="9997"/>
            <a:stretch/>
          </p:blipFill>
          <p:spPr>
            <a:xfrm flipH="1">
              <a:off x="2752104" y="3793343"/>
              <a:ext cx="222677" cy="1055533"/>
            </a:xfrm>
            <a:prstGeom prst="rect">
              <a:avLst/>
            </a:prstGeom>
            <a:noFill/>
            <a:ln>
              <a:noFill/>
            </a:ln>
          </p:spPr>
        </p:pic>
        <p:pic>
          <p:nvPicPr>
            <p:cNvPr id="212" name="Google Shape;212;p27"/>
            <p:cNvPicPr preferRelativeResize="0"/>
            <p:nvPr/>
          </p:nvPicPr>
          <p:blipFill rotWithShape="1">
            <a:blip r:embed="rId3">
              <a:alphaModFix/>
            </a:blip>
            <a:srcRect b="12500" l="6721" r="81016" t="9997"/>
            <a:stretch/>
          </p:blipFill>
          <p:spPr>
            <a:xfrm flipH="1">
              <a:off x="2954056" y="3793343"/>
              <a:ext cx="222677" cy="1055533"/>
            </a:xfrm>
            <a:prstGeom prst="rect">
              <a:avLst/>
            </a:prstGeom>
            <a:noFill/>
            <a:ln>
              <a:noFill/>
            </a:ln>
          </p:spPr>
        </p:pic>
        <p:pic>
          <p:nvPicPr>
            <p:cNvPr id="213" name="Google Shape;213;p27"/>
            <p:cNvPicPr preferRelativeResize="0"/>
            <p:nvPr/>
          </p:nvPicPr>
          <p:blipFill rotWithShape="1">
            <a:blip r:embed="rId3">
              <a:alphaModFix/>
            </a:blip>
            <a:srcRect b="12500" l="10769" r="81016" t="9997"/>
            <a:stretch/>
          </p:blipFill>
          <p:spPr>
            <a:xfrm>
              <a:off x="2068916" y="3793343"/>
              <a:ext cx="149169" cy="1055533"/>
            </a:xfrm>
            <a:prstGeom prst="rect">
              <a:avLst/>
            </a:prstGeom>
            <a:noFill/>
            <a:ln>
              <a:noFill/>
            </a:ln>
          </p:spPr>
        </p:pic>
        <p:pic>
          <p:nvPicPr>
            <p:cNvPr id="214" name="Google Shape;214;p27"/>
            <p:cNvPicPr preferRelativeResize="0"/>
            <p:nvPr/>
          </p:nvPicPr>
          <p:blipFill rotWithShape="1">
            <a:blip r:embed="rId3">
              <a:alphaModFix/>
            </a:blip>
            <a:srcRect b="12500" l="10769" r="81016" t="9997"/>
            <a:stretch/>
          </p:blipFill>
          <p:spPr>
            <a:xfrm>
              <a:off x="2020513" y="3793343"/>
              <a:ext cx="149169" cy="1055533"/>
            </a:xfrm>
            <a:prstGeom prst="rect">
              <a:avLst/>
            </a:prstGeom>
            <a:noFill/>
            <a:ln>
              <a:noFill/>
            </a:ln>
          </p:spPr>
        </p:pic>
        <p:pic>
          <p:nvPicPr>
            <p:cNvPr id="215" name="Google Shape;215;p27"/>
            <p:cNvPicPr preferRelativeResize="0"/>
            <p:nvPr/>
          </p:nvPicPr>
          <p:blipFill rotWithShape="1">
            <a:blip r:embed="rId3">
              <a:alphaModFix/>
            </a:blip>
            <a:srcRect b="12500" l="6721" r="81016" t="9997"/>
            <a:stretch/>
          </p:blipFill>
          <p:spPr>
            <a:xfrm flipH="1">
              <a:off x="2373756" y="3793343"/>
              <a:ext cx="222677" cy="1055533"/>
            </a:xfrm>
            <a:prstGeom prst="rect">
              <a:avLst/>
            </a:prstGeom>
            <a:noFill/>
            <a:ln>
              <a:noFill/>
            </a:ln>
          </p:spPr>
        </p:pic>
        <p:pic>
          <p:nvPicPr>
            <p:cNvPr id="216" name="Google Shape;216;p27"/>
            <p:cNvPicPr preferRelativeResize="0"/>
            <p:nvPr/>
          </p:nvPicPr>
          <p:blipFill rotWithShape="1">
            <a:blip r:embed="rId3">
              <a:alphaModFix/>
            </a:blip>
            <a:srcRect b="12500" l="6721" r="81016" t="9997"/>
            <a:stretch/>
          </p:blipFill>
          <p:spPr>
            <a:xfrm>
              <a:off x="6325381" y="3793343"/>
              <a:ext cx="222677" cy="1055533"/>
            </a:xfrm>
            <a:prstGeom prst="rect">
              <a:avLst/>
            </a:prstGeom>
            <a:noFill/>
            <a:ln>
              <a:noFill/>
            </a:ln>
          </p:spPr>
        </p:pic>
        <p:pic>
          <p:nvPicPr>
            <p:cNvPr id="217" name="Google Shape;217;p27"/>
            <p:cNvPicPr preferRelativeResize="0"/>
            <p:nvPr/>
          </p:nvPicPr>
          <p:blipFill rotWithShape="1">
            <a:blip r:embed="rId3">
              <a:alphaModFix/>
            </a:blip>
            <a:srcRect b="12500" l="6721" r="81016" t="9997"/>
            <a:stretch/>
          </p:blipFill>
          <p:spPr>
            <a:xfrm>
              <a:off x="5758927" y="3793343"/>
              <a:ext cx="222677" cy="1055533"/>
            </a:xfrm>
            <a:prstGeom prst="rect">
              <a:avLst/>
            </a:prstGeom>
            <a:noFill/>
            <a:ln>
              <a:noFill/>
            </a:ln>
          </p:spPr>
        </p:pic>
        <p:pic>
          <p:nvPicPr>
            <p:cNvPr id="218" name="Google Shape;218;p27"/>
            <p:cNvPicPr preferRelativeResize="0"/>
            <p:nvPr/>
          </p:nvPicPr>
          <p:blipFill rotWithShape="1">
            <a:blip r:embed="rId3">
              <a:alphaModFix/>
            </a:blip>
            <a:srcRect b="13099" l="6268" r="82843" t="40397"/>
            <a:stretch/>
          </p:blipFill>
          <p:spPr>
            <a:xfrm flipH="1">
              <a:off x="3785597" y="4211757"/>
              <a:ext cx="194152" cy="637118"/>
            </a:xfrm>
            <a:prstGeom prst="rect">
              <a:avLst/>
            </a:prstGeom>
            <a:noFill/>
            <a:ln>
              <a:noFill/>
            </a:ln>
          </p:spPr>
        </p:pic>
        <p:pic>
          <p:nvPicPr>
            <p:cNvPr id="219" name="Google Shape;219;p27"/>
            <p:cNvPicPr preferRelativeResize="0"/>
            <p:nvPr/>
          </p:nvPicPr>
          <p:blipFill rotWithShape="1">
            <a:blip r:embed="rId3">
              <a:alphaModFix/>
            </a:blip>
            <a:srcRect b="12500" l="6721" r="81016" t="9997"/>
            <a:stretch/>
          </p:blipFill>
          <p:spPr>
            <a:xfrm flipH="1">
              <a:off x="3837388" y="3793343"/>
              <a:ext cx="222677" cy="1055533"/>
            </a:xfrm>
            <a:prstGeom prst="rect">
              <a:avLst/>
            </a:prstGeom>
            <a:noFill/>
            <a:ln>
              <a:noFill/>
            </a:ln>
          </p:spPr>
        </p:pic>
        <p:pic>
          <p:nvPicPr>
            <p:cNvPr id="220" name="Google Shape;220;p27"/>
            <p:cNvPicPr preferRelativeResize="0"/>
            <p:nvPr/>
          </p:nvPicPr>
          <p:blipFill rotWithShape="1">
            <a:blip r:embed="rId3">
              <a:alphaModFix/>
            </a:blip>
            <a:srcRect b="12500" l="6721" r="81016" t="9997"/>
            <a:stretch/>
          </p:blipFill>
          <p:spPr>
            <a:xfrm flipH="1">
              <a:off x="6623123" y="3793343"/>
              <a:ext cx="222677" cy="1055533"/>
            </a:xfrm>
            <a:prstGeom prst="rect">
              <a:avLst/>
            </a:prstGeom>
            <a:noFill/>
            <a:ln>
              <a:noFill/>
            </a:ln>
          </p:spPr>
        </p:pic>
        <p:pic>
          <p:nvPicPr>
            <p:cNvPr id="221" name="Google Shape;221;p27"/>
            <p:cNvPicPr preferRelativeResize="0"/>
            <p:nvPr/>
          </p:nvPicPr>
          <p:blipFill rotWithShape="1">
            <a:blip r:embed="rId3">
              <a:alphaModFix/>
            </a:blip>
            <a:srcRect b="12500" l="6721" r="81016" t="9997"/>
            <a:stretch/>
          </p:blipFill>
          <p:spPr>
            <a:xfrm flipH="1">
              <a:off x="6531574" y="3793343"/>
              <a:ext cx="222677" cy="1055533"/>
            </a:xfrm>
            <a:prstGeom prst="rect">
              <a:avLst/>
            </a:prstGeom>
            <a:noFill/>
            <a:ln>
              <a:noFill/>
            </a:ln>
          </p:spPr>
        </p:pic>
        <p:pic>
          <p:nvPicPr>
            <p:cNvPr id="222" name="Google Shape;222;p27"/>
            <p:cNvPicPr preferRelativeResize="0"/>
            <p:nvPr/>
          </p:nvPicPr>
          <p:blipFill rotWithShape="1">
            <a:blip r:embed="rId3">
              <a:alphaModFix/>
            </a:blip>
            <a:srcRect b="12500" l="6721" r="81016" t="9997"/>
            <a:stretch/>
          </p:blipFill>
          <p:spPr>
            <a:xfrm flipH="1">
              <a:off x="5949156" y="3793343"/>
              <a:ext cx="222677" cy="1055533"/>
            </a:xfrm>
            <a:prstGeom prst="rect">
              <a:avLst/>
            </a:prstGeom>
            <a:noFill/>
            <a:ln>
              <a:noFill/>
            </a:ln>
          </p:spPr>
        </p:pic>
        <p:pic>
          <p:nvPicPr>
            <p:cNvPr id="223" name="Google Shape;223;p27"/>
            <p:cNvPicPr preferRelativeResize="0"/>
            <p:nvPr/>
          </p:nvPicPr>
          <p:blipFill rotWithShape="1">
            <a:blip r:embed="rId3">
              <a:alphaModFix/>
            </a:blip>
            <a:srcRect b="12500" l="6721" r="81016" t="9997"/>
            <a:stretch/>
          </p:blipFill>
          <p:spPr>
            <a:xfrm flipH="1">
              <a:off x="6151107" y="3793343"/>
              <a:ext cx="222677" cy="1055533"/>
            </a:xfrm>
            <a:prstGeom prst="rect">
              <a:avLst/>
            </a:prstGeom>
            <a:noFill/>
            <a:ln>
              <a:noFill/>
            </a:ln>
          </p:spPr>
        </p:pic>
        <p:pic>
          <p:nvPicPr>
            <p:cNvPr id="224" name="Google Shape;224;p27"/>
            <p:cNvPicPr preferRelativeResize="0"/>
            <p:nvPr/>
          </p:nvPicPr>
          <p:blipFill rotWithShape="1">
            <a:blip r:embed="rId3">
              <a:alphaModFix/>
            </a:blip>
            <a:srcRect b="12500" l="10769" r="81016" t="9997"/>
            <a:stretch/>
          </p:blipFill>
          <p:spPr>
            <a:xfrm>
              <a:off x="3710714" y="3793343"/>
              <a:ext cx="149169" cy="1055533"/>
            </a:xfrm>
            <a:prstGeom prst="rect">
              <a:avLst/>
            </a:prstGeom>
            <a:noFill/>
            <a:ln>
              <a:noFill/>
            </a:ln>
          </p:spPr>
        </p:pic>
        <p:pic>
          <p:nvPicPr>
            <p:cNvPr id="225" name="Google Shape;225;p27"/>
            <p:cNvPicPr preferRelativeResize="0"/>
            <p:nvPr/>
          </p:nvPicPr>
          <p:blipFill rotWithShape="1">
            <a:blip r:embed="rId3">
              <a:alphaModFix/>
            </a:blip>
            <a:srcRect b="12500" l="10769" r="81016" t="9997"/>
            <a:stretch/>
          </p:blipFill>
          <p:spPr>
            <a:xfrm>
              <a:off x="3600622" y="3793343"/>
              <a:ext cx="149169" cy="1055533"/>
            </a:xfrm>
            <a:prstGeom prst="rect">
              <a:avLst/>
            </a:prstGeom>
            <a:noFill/>
            <a:ln>
              <a:noFill/>
            </a:ln>
          </p:spPr>
        </p:pic>
        <p:pic>
          <p:nvPicPr>
            <p:cNvPr id="226" name="Google Shape;226;p27"/>
            <p:cNvPicPr preferRelativeResize="0"/>
            <p:nvPr/>
          </p:nvPicPr>
          <p:blipFill rotWithShape="1">
            <a:blip r:embed="rId3">
              <a:alphaModFix/>
            </a:blip>
            <a:srcRect b="12500" l="6721" r="81016" t="9997"/>
            <a:stretch/>
          </p:blipFill>
          <p:spPr>
            <a:xfrm flipH="1">
              <a:off x="4015553" y="3793343"/>
              <a:ext cx="222677" cy="1055533"/>
            </a:xfrm>
            <a:prstGeom prst="rect">
              <a:avLst/>
            </a:prstGeom>
            <a:noFill/>
            <a:ln>
              <a:noFill/>
            </a:ln>
          </p:spPr>
        </p:pic>
        <p:grpSp>
          <p:nvGrpSpPr>
            <p:cNvPr id="227" name="Google Shape;227;p27"/>
            <p:cNvGrpSpPr/>
            <p:nvPr/>
          </p:nvGrpSpPr>
          <p:grpSpPr>
            <a:xfrm>
              <a:off x="4808799" y="2675977"/>
              <a:ext cx="314615" cy="309484"/>
              <a:chOff x="1300725" y="1807975"/>
              <a:chExt cx="596200" cy="586477"/>
            </a:xfrm>
          </p:grpSpPr>
          <p:pic>
            <p:nvPicPr>
              <p:cNvPr id="228" name="Google Shape;228;p27"/>
              <p:cNvPicPr preferRelativeResize="0"/>
              <p:nvPr/>
            </p:nvPicPr>
            <p:blipFill>
              <a:blip r:embed="rId4">
                <a:alphaModFix/>
              </a:blip>
              <a:stretch>
                <a:fillRect/>
              </a:stretch>
            </p:blipFill>
            <p:spPr>
              <a:xfrm>
                <a:off x="1300725" y="1905759"/>
                <a:ext cx="298107" cy="275627"/>
              </a:xfrm>
              <a:prstGeom prst="rect">
                <a:avLst/>
              </a:prstGeom>
              <a:noFill/>
              <a:ln>
                <a:noFill/>
              </a:ln>
            </p:spPr>
          </p:pic>
          <p:pic>
            <p:nvPicPr>
              <p:cNvPr id="229" name="Google Shape;229;p27"/>
              <p:cNvPicPr preferRelativeResize="0"/>
              <p:nvPr/>
            </p:nvPicPr>
            <p:blipFill>
              <a:blip r:embed="rId4">
                <a:alphaModFix/>
              </a:blip>
              <a:stretch>
                <a:fillRect/>
              </a:stretch>
            </p:blipFill>
            <p:spPr>
              <a:xfrm>
                <a:off x="1598825" y="1807975"/>
                <a:ext cx="298100" cy="275620"/>
              </a:xfrm>
              <a:prstGeom prst="rect">
                <a:avLst/>
              </a:prstGeom>
              <a:noFill/>
              <a:ln>
                <a:noFill/>
              </a:ln>
            </p:spPr>
          </p:pic>
          <p:pic>
            <p:nvPicPr>
              <p:cNvPr id="230" name="Google Shape;230;p27"/>
              <p:cNvPicPr preferRelativeResize="0"/>
              <p:nvPr/>
            </p:nvPicPr>
            <p:blipFill>
              <a:blip r:embed="rId4">
                <a:alphaModFix/>
              </a:blip>
              <a:stretch>
                <a:fillRect/>
              </a:stretch>
            </p:blipFill>
            <p:spPr>
              <a:xfrm>
                <a:off x="1598825" y="2118825"/>
                <a:ext cx="298100" cy="275627"/>
              </a:xfrm>
              <a:prstGeom prst="rect">
                <a:avLst/>
              </a:prstGeom>
              <a:noFill/>
              <a:ln>
                <a:noFill/>
              </a:ln>
            </p:spPr>
          </p:pic>
        </p:grpSp>
        <p:pic>
          <p:nvPicPr>
            <p:cNvPr id="231" name="Google Shape;231;p27"/>
            <p:cNvPicPr preferRelativeResize="0"/>
            <p:nvPr/>
          </p:nvPicPr>
          <p:blipFill>
            <a:blip r:embed="rId5">
              <a:alphaModFix/>
            </a:blip>
            <a:stretch>
              <a:fillRect/>
            </a:stretch>
          </p:blipFill>
          <p:spPr>
            <a:xfrm>
              <a:off x="5243851" y="4553963"/>
              <a:ext cx="194156" cy="170322"/>
            </a:xfrm>
            <a:prstGeom prst="rect">
              <a:avLst/>
            </a:prstGeom>
            <a:noFill/>
            <a:ln>
              <a:noFill/>
            </a:ln>
          </p:spPr>
        </p:pic>
        <p:pic>
          <p:nvPicPr>
            <p:cNvPr id="232" name="Google Shape;232;p27"/>
            <p:cNvPicPr preferRelativeResize="0"/>
            <p:nvPr/>
          </p:nvPicPr>
          <p:blipFill>
            <a:blip r:embed="rId5">
              <a:alphaModFix/>
            </a:blip>
            <a:stretch>
              <a:fillRect/>
            </a:stretch>
          </p:blipFill>
          <p:spPr>
            <a:xfrm>
              <a:off x="5201015" y="4473516"/>
              <a:ext cx="194156" cy="170322"/>
            </a:xfrm>
            <a:prstGeom prst="rect">
              <a:avLst/>
            </a:prstGeom>
            <a:noFill/>
            <a:ln>
              <a:noFill/>
            </a:ln>
          </p:spPr>
        </p:pic>
        <p:pic>
          <p:nvPicPr>
            <p:cNvPr id="233" name="Google Shape;233;p27"/>
            <p:cNvPicPr preferRelativeResize="0"/>
            <p:nvPr/>
          </p:nvPicPr>
          <p:blipFill>
            <a:blip r:embed="rId5">
              <a:alphaModFix/>
            </a:blip>
            <a:stretch>
              <a:fillRect/>
            </a:stretch>
          </p:blipFill>
          <p:spPr>
            <a:xfrm>
              <a:off x="5044994" y="4553970"/>
              <a:ext cx="194156" cy="170322"/>
            </a:xfrm>
            <a:prstGeom prst="rect">
              <a:avLst/>
            </a:prstGeom>
            <a:noFill/>
            <a:ln>
              <a:noFill/>
            </a:ln>
          </p:spPr>
        </p:pic>
        <p:sp>
          <p:nvSpPr>
            <p:cNvPr id="234" name="Google Shape;234;p27"/>
            <p:cNvSpPr/>
            <p:nvPr/>
          </p:nvSpPr>
          <p:spPr>
            <a:xfrm>
              <a:off x="2143797" y="2518908"/>
              <a:ext cx="498300" cy="466200"/>
            </a:xfrm>
            <a:prstGeom prst="sun">
              <a:avLst>
                <a:gd fmla="val 25000" name="adj"/>
              </a:avLst>
            </a:prstGeom>
            <a:solidFill>
              <a:srgbClr val="FFFF00"/>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7"/>
            <p:cNvSpPr/>
            <p:nvPr/>
          </p:nvSpPr>
          <p:spPr>
            <a:xfrm>
              <a:off x="2218078" y="2738939"/>
              <a:ext cx="715932" cy="282420"/>
            </a:xfrm>
            <a:prstGeom prst="cloud">
              <a:avLst/>
            </a:prstGeom>
            <a:solidFill>
              <a:srgbClr val="FFFFFF"/>
            </a:solidFill>
            <a:ln cap="flat" cmpd="sng" w="9525">
              <a:solidFill>
                <a:srgbClr val="1A1A1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27"/>
            <p:cNvPicPr preferRelativeResize="0"/>
            <p:nvPr/>
          </p:nvPicPr>
          <p:blipFill>
            <a:blip r:embed="rId6">
              <a:alphaModFix/>
            </a:blip>
            <a:stretch>
              <a:fillRect/>
            </a:stretch>
          </p:blipFill>
          <p:spPr>
            <a:xfrm>
              <a:off x="3381528" y="2866832"/>
              <a:ext cx="1314992" cy="1425888"/>
            </a:xfrm>
            <a:prstGeom prst="rect">
              <a:avLst/>
            </a:prstGeom>
            <a:noFill/>
            <a:ln>
              <a:noFill/>
            </a:ln>
          </p:spPr>
        </p:pic>
        <p:sp>
          <p:nvSpPr>
            <p:cNvPr id="237" name="Google Shape;237;p27"/>
            <p:cNvSpPr txBox="1"/>
            <p:nvPr/>
          </p:nvSpPr>
          <p:spPr>
            <a:xfrm>
              <a:off x="4346013" y="2518565"/>
              <a:ext cx="1092300" cy="18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latin typeface="Lato"/>
                  <a:ea typeface="Lato"/>
                  <a:cs typeface="Lato"/>
                  <a:sym typeface="Lato"/>
                </a:rPr>
                <a:t>Nitrogen in atmosphere</a:t>
              </a:r>
              <a:endParaRPr sz="600">
                <a:latin typeface="Lato"/>
                <a:ea typeface="Lato"/>
                <a:cs typeface="Lato"/>
                <a:sym typeface="Lato"/>
              </a:endParaRPr>
            </a:p>
          </p:txBody>
        </p:sp>
        <p:sp>
          <p:nvSpPr>
            <p:cNvPr id="238" name="Google Shape;238;p27"/>
            <p:cNvSpPr txBox="1"/>
            <p:nvPr/>
          </p:nvSpPr>
          <p:spPr>
            <a:xfrm>
              <a:off x="3422246" y="3216263"/>
              <a:ext cx="779100" cy="18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latin typeface="Lato"/>
                  <a:ea typeface="Lato"/>
                  <a:cs typeface="Lato"/>
                  <a:sym typeface="Lato"/>
                </a:rPr>
                <a:t>Animal proteins</a:t>
              </a:r>
              <a:endParaRPr sz="600">
                <a:latin typeface="Lato"/>
                <a:ea typeface="Lato"/>
                <a:cs typeface="Lato"/>
                <a:sym typeface="Lato"/>
              </a:endParaRPr>
            </a:p>
          </p:txBody>
        </p:sp>
        <p:sp>
          <p:nvSpPr>
            <p:cNvPr id="239" name="Google Shape;239;p27"/>
            <p:cNvSpPr txBox="1"/>
            <p:nvPr/>
          </p:nvSpPr>
          <p:spPr>
            <a:xfrm>
              <a:off x="2114497" y="4292719"/>
              <a:ext cx="1685100" cy="18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solidFill>
                    <a:srgbClr val="FFFFFF"/>
                  </a:solidFill>
                  <a:latin typeface="Lato"/>
                  <a:ea typeface="Lato"/>
                  <a:cs typeface="Lato"/>
                  <a:sym typeface="Lato"/>
                </a:rPr>
                <a:t>Decaying matter and waste</a:t>
              </a:r>
              <a:endParaRPr sz="600">
                <a:solidFill>
                  <a:srgbClr val="FFFFFF"/>
                </a:solidFill>
                <a:latin typeface="Lato"/>
                <a:ea typeface="Lato"/>
                <a:cs typeface="Lato"/>
                <a:sym typeface="Lato"/>
              </a:endParaRPr>
            </a:p>
          </p:txBody>
        </p:sp>
        <p:cxnSp>
          <p:nvCxnSpPr>
            <p:cNvPr id="240" name="Google Shape;240;p27"/>
            <p:cNvCxnSpPr>
              <a:stCxn id="204" idx="0"/>
            </p:cNvCxnSpPr>
            <p:nvPr/>
          </p:nvCxnSpPr>
          <p:spPr>
            <a:xfrm flipH="1" rot="5400000">
              <a:off x="4637268" y="3425993"/>
              <a:ext cx="270000" cy="464700"/>
            </a:xfrm>
            <a:prstGeom prst="curvedConnector2">
              <a:avLst/>
            </a:prstGeom>
            <a:noFill/>
            <a:ln cap="flat" cmpd="sng" w="38100">
              <a:solidFill>
                <a:srgbClr val="6D9EEB"/>
              </a:solidFill>
              <a:prstDash val="solid"/>
              <a:round/>
              <a:headEnd len="med" w="med" type="none"/>
              <a:tailEnd len="med" w="med" type="triangle"/>
            </a:ln>
          </p:spPr>
        </p:cxnSp>
        <p:cxnSp>
          <p:nvCxnSpPr>
            <p:cNvPr id="241" name="Google Shape;241;p27"/>
            <p:cNvCxnSpPr>
              <a:endCxn id="239" idx="3"/>
            </p:cNvCxnSpPr>
            <p:nvPr/>
          </p:nvCxnSpPr>
          <p:spPr>
            <a:xfrm flipH="1">
              <a:off x="3799597" y="3949819"/>
              <a:ext cx="1024200" cy="433200"/>
            </a:xfrm>
            <a:prstGeom prst="curvedConnector3">
              <a:avLst>
                <a:gd fmla="val 50000" name="adj1"/>
              </a:avLst>
            </a:prstGeom>
            <a:noFill/>
            <a:ln cap="flat" cmpd="sng" w="38100">
              <a:solidFill>
                <a:srgbClr val="6D9EEB"/>
              </a:solidFill>
              <a:prstDash val="solid"/>
              <a:round/>
              <a:headEnd len="med" w="med" type="none"/>
              <a:tailEnd len="med" w="med" type="triangle"/>
            </a:ln>
          </p:spPr>
        </p:cxnSp>
        <p:cxnSp>
          <p:nvCxnSpPr>
            <p:cNvPr id="242" name="Google Shape;242;p27"/>
            <p:cNvCxnSpPr>
              <a:stCxn id="236" idx="1"/>
              <a:endCxn id="239" idx="0"/>
            </p:cNvCxnSpPr>
            <p:nvPr/>
          </p:nvCxnSpPr>
          <p:spPr>
            <a:xfrm flipH="1">
              <a:off x="2957028" y="3579776"/>
              <a:ext cx="424500" cy="712800"/>
            </a:xfrm>
            <a:prstGeom prst="curvedConnector2">
              <a:avLst/>
            </a:prstGeom>
            <a:noFill/>
            <a:ln cap="flat" cmpd="sng" w="38100">
              <a:solidFill>
                <a:srgbClr val="6D9EEB"/>
              </a:solidFill>
              <a:prstDash val="solid"/>
              <a:round/>
              <a:headEnd len="med" w="med" type="none"/>
              <a:tailEnd len="med" w="med" type="triangle"/>
            </a:ln>
          </p:spPr>
        </p:cxnSp>
        <p:cxnSp>
          <p:nvCxnSpPr>
            <p:cNvPr id="243" name="Google Shape;243;p27"/>
            <p:cNvCxnSpPr>
              <a:endCxn id="237" idx="1"/>
            </p:cNvCxnSpPr>
            <p:nvPr/>
          </p:nvCxnSpPr>
          <p:spPr>
            <a:xfrm rot="-5400000">
              <a:off x="2638863" y="2630015"/>
              <a:ext cx="1728300" cy="1686000"/>
            </a:xfrm>
            <a:prstGeom prst="curvedConnector2">
              <a:avLst/>
            </a:prstGeom>
            <a:noFill/>
            <a:ln cap="flat" cmpd="sng" w="38100">
              <a:solidFill>
                <a:srgbClr val="6D9EEB"/>
              </a:solidFill>
              <a:prstDash val="solid"/>
              <a:round/>
              <a:headEnd len="med" w="med" type="none"/>
              <a:tailEnd len="med" w="med" type="triangle"/>
            </a:ln>
          </p:spPr>
        </p:cxnSp>
        <p:cxnSp>
          <p:nvCxnSpPr>
            <p:cNvPr id="244" name="Google Shape;244;p27"/>
            <p:cNvCxnSpPr>
              <a:stCxn id="237" idx="3"/>
            </p:cNvCxnSpPr>
            <p:nvPr/>
          </p:nvCxnSpPr>
          <p:spPr>
            <a:xfrm>
              <a:off x="5438313" y="2608865"/>
              <a:ext cx="232500" cy="1993500"/>
            </a:xfrm>
            <a:prstGeom prst="curvedConnector2">
              <a:avLst/>
            </a:prstGeom>
            <a:noFill/>
            <a:ln cap="flat" cmpd="sng" w="38100">
              <a:solidFill>
                <a:srgbClr val="6D9EEB"/>
              </a:solidFill>
              <a:prstDash val="solid"/>
              <a:round/>
              <a:headEnd len="med" w="med" type="none"/>
              <a:tailEnd len="med" w="med" type="triangle"/>
            </a:ln>
          </p:spPr>
        </p:cxnSp>
        <p:cxnSp>
          <p:nvCxnSpPr>
            <p:cNvPr id="245" name="Google Shape;245;p27"/>
            <p:cNvCxnSpPr/>
            <p:nvPr/>
          </p:nvCxnSpPr>
          <p:spPr>
            <a:xfrm rot="10800000">
              <a:off x="5444080" y="4098292"/>
              <a:ext cx="96900" cy="568500"/>
            </a:xfrm>
            <a:prstGeom prst="straightConnector1">
              <a:avLst/>
            </a:prstGeom>
            <a:noFill/>
            <a:ln cap="flat" cmpd="sng" w="38100">
              <a:solidFill>
                <a:srgbClr val="6D9EEB"/>
              </a:solidFill>
              <a:prstDash val="solid"/>
              <a:round/>
              <a:headEnd len="med" w="med" type="none"/>
              <a:tailEnd len="med" w="med" type="triangle"/>
            </a:ln>
          </p:spPr>
        </p:cxnSp>
        <p:sp>
          <p:nvSpPr>
            <p:cNvPr id="246" name="Google Shape;246;p27"/>
            <p:cNvSpPr txBox="1"/>
            <p:nvPr/>
          </p:nvSpPr>
          <p:spPr>
            <a:xfrm>
              <a:off x="4933325" y="3639090"/>
              <a:ext cx="779100" cy="18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latin typeface="Lato"/>
                  <a:ea typeface="Lato"/>
                  <a:cs typeface="Lato"/>
                  <a:sym typeface="Lato"/>
                </a:rPr>
                <a:t>Plant proteins</a:t>
              </a:r>
              <a:endParaRPr sz="600">
                <a:latin typeface="Lato"/>
                <a:ea typeface="Lato"/>
                <a:cs typeface="Lato"/>
                <a:sym typeface="Lato"/>
              </a:endParaRPr>
            </a:p>
          </p:txBody>
        </p:sp>
        <p:sp>
          <p:nvSpPr>
            <p:cNvPr id="247" name="Google Shape;247;p27"/>
            <p:cNvSpPr txBox="1"/>
            <p:nvPr/>
          </p:nvSpPr>
          <p:spPr>
            <a:xfrm>
              <a:off x="4541230" y="4692966"/>
              <a:ext cx="1481100" cy="126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600">
                  <a:solidFill>
                    <a:srgbClr val="FFFFFF"/>
                  </a:solidFill>
                  <a:latin typeface="Lato"/>
                  <a:ea typeface="Lato"/>
                  <a:cs typeface="Lato"/>
                  <a:sym typeface="Lato"/>
                </a:rPr>
                <a:t>Bacteria “fix” nitrogen for plants</a:t>
              </a:r>
              <a:endParaRPr sz="600">
                <a:solidFill>
                  <a:srgbClr val="FFFFFF"/>
                </a:solidFill>
                <a:latin typeface="Lato"/>
                <a:ea typeface="Lato"/>
                <a:cs typeface="Lato"/>
                <a:sym typeface="La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4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28"/>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8"/>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Nitrogen is an essential nutrient for plants</a:t>
            </a:r>
            <a:endParaRPr>
              <a:solidFill>
                <a:srgbClr val="FFFFFF"/>
              </a:solidFill>
              <a:latin typeface="Roboto"/>
              <a:ea typeface="Roboto"/>
              <a:cs typeface="Roboto"/>
              <a:sym typeface="Roboto"/>
            </a:endParaRPr>
          </a:p>
        </p:txBody>
      </p:sp>
      <p:sp>
        <p:nvSpPr>
          <p:cNvPr id="254" name="Google Shape;254;p28"/>
          <p:cNvSpPr txBox="1"/>
          <p:nvPr>
            <p:ph idx="1" type="body"/>
          </p:nvPr>
        </p:nvSpPr>
        <p:spPr>
          <a:xfrm>
            <a:off x="0" y="981700"/>
            <a:ext cx="9144000" cy="3761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Like us, plants need certain things to survive, grow, and thrive.</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ex) water, food/nutrients, light</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One of these nutrients is nitrogen, which is required by all living things.</a:t>
            </a:r>
            <a:endParaRPr sz="2000">
              <a:latin typeface="Lato"/>
              <a:ea typeface="Lato"/>
              <a:cs typeface="Lato"/>
              <a:sym typeface="Lato"/>
            </a:endParaRPr>
          </a:p>
        </p:txBody>
      </p:sp>
      <p:sp>
        <p:nvSpPr>
          <p:cNvPr id="255" name="Google Shape;255;p28"/>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6" name="Google Shape;256;p28"/>
          <p:cNvGrpSpPr/>
          <p:nvPr/>
        </p:nvGrpSpPr>
        <p:grpSpPr>
          <a:xfrm>
            <a:off x="1241925" y="2123000"/>
            <a:ext cx="6132600" cy="2811025"/>
            <a:chOff x="1241925" y="2123000"/>
            <a:chExt cx="6132600" cy="2811025"/>
          </a:xfrm>
        </p:grpSpPr>
        <p:pic>
          <p:nvPicPr>
            <p:cNvPr id="257" name="Google Shape;257;p28"/>
            <p:cNvPicPr preferRelativeResize="0"/>
            <p:nvPr/>
          </p:nvPicPr>
          <p:blipFill rotWithShape="1">
            <a:blip r:embed="rId3">
              <a:alphaModFix/>
            </a:blip>
            <a:srcRect b="0" l="0" r="0" t="22833"/>
            <a:stretch/>
          </p:blipFill>
          <p:spPr>
            <a:xfrm>
              <a:off x="1241925" y="2123000"/>
              <a:ext cx="6036749" cy="2620400"/>
            </a:xfrm>
            <a:prstGeom prst="rect">
              <a:avLst/>
            </a:prstGeom>
            <a:noFill/>
            <a:ln>
              <a:noFill/>
            </a:ln>
          </p:spPr>
        </p:pic>
        <p:sp>
          <p:nvSpPr>
            <p:cNvPr id="258" name="Google Shape;258;p28"/>
            <p:cNvSpPr txBox="1"/>
            <p:nvPr/>
          </p:nvSpPr>
          <p:spPr>
            <a:xfrm>
              <a:off x="1414425" y="4723425"/>
              <a:ext cx="5960100" cy="21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 u="sng">
                  <a:solidFill>
                    <a:schemeClr val="hlink"/>
                  </a:solidFill>
                  <a:hlinkClick r:id="rId4"/>
                </a:rPr>
                <a:t>https://slideplayer.com/slide/14156587/</a:t>
              </a:r>
              <a:endParaRPr sz="4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400"/>
                                        <p:tgtEl>
                                          <p:spTgt spid="2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1" st="1"/>
                                            </p:txEl>
                                          </p:spTgt>
                                        </p:tgtEl>
                                        <p:attrNameLst>
                                          <p:attrName>style.visibility</p:attrName>
                                        </p:attrNameLst>
                                      </p:cBhvr>
                                      <p:to>
                                        <p:strVal val="visible"/>
                                      </p:to>
                                    </p:set>
                                    <p:animEffect filter="fade" transition="in">
                                      <p:cBhvr>
                                        <p:cTn dur="400"/>
                                        <p:tgtEl>
                                          <p:spTgt spid="2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xEl>
                                              <p:pRg end="2" st="2"/>
                                            </p:txEl>
                                          </p:spTgt>
                                        </p:tgtEl>
                                        <p:attrNameLst>
                                          <p:attrName>style.visibility</p:attrName>
                                        </p:attrNameLst>
                                      </p:cBhvr>
                                      <p:to>
                                        <p:strVal val="visible"/>
                                      </p:to>
                                    </p:set>
                                    <p:animEffect filter="fade" transition="in">
                                      <p:cBhvr>
                                        <p:cTn dur="400"/>
                                        <p:tgtEl>
                                          <p:spTgt spid="2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4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29"/>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9"/>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FFFFF"/>
                </a:solidFill>
                <a:latin typeface="Roboto"/>
                <a:ea typeface="Roboto"/>
                <a:cs typeface="Roboto"/>
                <a:sym typeface="Roboto"/>
              </a:rPr>
              <a:t>Nitrogen is fertilizer</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sp>
        <p:nvSpPr>
          <p:cNvPr id="265" name="Google Shape;265;p29"/>
          <p:cNvSpPr txBox="1"/>
          <p:nvPr>
            <p:ph idx="1" type="body"/>
          </p:nvPr>
        </p:nvSpPr>
        <p:spPr>
          <a:xfrm>
            <a:off x="0" y="846000"/>
            <a:ext cx="9144000" cy="1982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What does nitrogen do for the plants? </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Nitrogen is an important component of proteins. </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In plants, these proteins are found in leaves, healthy stalks, seeds, and fruit.</a:t>
            </a:r>
            <a:endParaRPr sz="2000">
              <a:latin typeface="Lato"/>
              <a:ea typeface="Lato"/>
              <a:cs typeface="Lato"/>
              <a:sym typeface="Lato"/>
            </a:endParaRPr>
          </a:p>
        </p:txBody>
      </p:sp>
      <p:sp>
        <p:nvSpPr>
          <p:cNvPr id="266" name="Google Shape;266;p29"/>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7" name="Google Shape;267;p29"/>
          <p:cNvPicPr preferRelativeResize="0"/>
          <p:nvPr/>
        </p:nvPicPr>
        <p:blipFill rotWithShape="1">
          <a:blip r:embed="rId3">
            <a:alphaModFix/>
          </a:blip>
          <a:srcRect b="0" l="0" r="15318" t="0"/>
          <a:stretch/>
        </p:blipFill>
        <p:spPr>
          <a:xfrm>
            <a:off x="683375" y="2437625"/>
            <a:ext cx="3549275" cy="2095750"/>
          </a:xfrm>
          <a:prstGeom prst="rect">
            <a:avLst/>
          </a:prstGeom>
          <a:noFill/>
          <a:ln>
            <a:noFill/>
          </a:ln>
        </p:spPr>
      </p:pic>
      <p:pic>
        <p:nvPicPr>
          <p:cNvPr id="268" name="Google Shape;268;p29"/>
          <p:cNvPicPr preferRelativeResize="0"/>
          <p:nvPr/>
        </p:nvPicPr>
        <p:blipFill>
          <a:blip r:embed="rId4">
            <a:alphaModFix/>
          </a:blip>
          <a:stretch>
            <a:fillRect/>
          </a:stretch>
        </p:blipFill>
        <p:spPr>
          <a:xfrm>
            <a:off x="4710375" y="2437625"/>
            <a:ext cx="3549275" cy="2095758"/>
          </a:xfrm>
          <a:prstGeom prst="rect">
            <a:avLst/>
          </a:prstGeom>
          <a:noFill/>
          <a:ln>
            <a:noFill/>
          </a:ln>
        </p:spPr>
      </p:pic>
      <p:sp>
        <p:nvSpPr>
          <p:cNvPr id="269" name="Google Shape;269;p29"/>
          <p:cNvSpPr txBox="1"/>
          <p:nvPr/>
        </p:nvSpPr>
        <p:spPr>
          <a:xfrm>
            <a:off x="624113" y="4433200"/>
            <a:ext cx="3667800" cy="30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Corn plant deficient in nitrogen</a:t>
            </a:r>
            <a:endParaRPr>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0"/>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0"/>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FFFFF"/>
                </a:solidFill>
                <a:latin typeface="Roboto"/>
                <a:ea typeface="Roboto"/>
                <a:cs typeface="Roboto"/>
                <a:sym typeface="Roboto"/>
              </a:rPr>
              <a:t>Nitrogen is fertilizer</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sp>
        <p:nvSpPr>
          <p:cNvPr id="276" name="Google Shape;276;p30"/>
          <p:cNvSpPr txBox="1"/>
          <p:nvPr>
            <p:ph idx="1" type="body"/>
          </p:nvPr>
        </p:nvSpPr>
        <p:spPr>
          <a:xfrm>
            <a:off x="0" y="846000"/>
            <a:ext cx="9144000" cy="1207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Nitrogen is </a:t>
            </a:r>
            <a:r>
              <a:rPr i="1" lang="en" sz="2000">
                <a:latin typeface="Lato"/>
                <a:ea typeface="Lato"/>
                <a:cs typeface="Lato"/>
                <a:sym typeface="Lato"/>
              </a:rPr>
              <a:t>fertilizer</a:t>
            </a:r>
            <a:r>
              <a:rPr lang="en" sz="2000">
                <a:latin typeface="Lato"/>
                <a:ea typeface="Lato"/>
                <a:cs typeface="Lato"/>
                <a:sym typeface="Lato"/>
              </a:rPr>
              <a:t>, a substance that provides nutrients to the plant.</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The fertilizer can be from plants, from animals (</a:t>
            </a:r>
            <a:r>
              <a:rPr i="1" lang="en" sz="2000">
                <a:latin typeface="Lato"/>
                <a:ea typeface="Lato"/>
                <a:cs typeface="Lato"/>
                <a:sym typeface="Lato"/>
              </a:rPr>
              <a:t>manure</a:t>
            </a:r>
            <a:r>
              <a:rPr lang="en" sz="2000">
                <a:latin typeface="Lato"/>
                <a:ea typeface="Lato"/>
                <a:cs typeface="Lato"/>
                <a:sym typeface="Lato"/>
              </a:rPr>
              <a:t>), or </a:t>
            </a:r>
            <a:r>
              <a:rPr i="1" lang="en" sz="2000">
                <a:latin typeface="Lato"/>
                <a:ea typeface="Lato"/>
                <a:cs typeface="Lato"/>
                <a:sym typeface="Lato"/>
              </a:rPr>
              <a:t>synthetic</a:t>
            </a:r>
            <a:r>
              <a:rPr lang="en" sz="2000">
                <a:latin typeface="Lato"/>
                <a:ea typeface="Lato"/>
                <a:cs typeface="Lato"/>
                <a:sym typeface="Lato"/>
              </a:rPr>
              <a:t> (made from petroleum).</a:t>
            </a:r>
            <a:endParaRPr sz="2000">
              <a:latin typeface="Lato"/>
              <a:ea typeface="Lato"/>
              <a:cs typeface="Lato"/>
              <a:sym typeface="Lato"/>
            </a:endParaRPr>
          </a:p>
        </p:txBody>
      </p:sp>
      <p:sp>
        <p:nvSpPr>
          <p:cNvPr id="277" name="Google Shape;277;p30"/>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8" name="Google Shape;278;p30"/>
          <p:cNvPicPr preferRelativeResize="0"/>
          <p:nvPr/>
        </p:nvPicPr>
        <p:blipFill>
          <a:blip r:embed="rId3">
            <a:alphaModFix/>
          </a:blip>
          <a:stretch>
            <a:fillRect/>
          </a:stretch>
        </p:blipFill>
        <p:spPr>
          <a:xfrm>
            <a:off x="1845575" y="2353838"/>
            <a:ext cx="4829450" cy="2414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4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4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1"/>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1"/>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What’s so special about legumes?</a:t>
            </a:r>
            <a:endParaRPr>
              <a:solidFill>
                <a:srgbClr val="FFFFFF"/>
              </a:solidFill>
              <a:latin typeface="Roboto"/>
              <a:ea typeface="Roboto"/>
              <a:cs typeface="Roboto"/>
              <a:sym typeface="Roboto"/>
            </a:endParaRPr>
          </a:p>
        </p:txBody>
      </p:sp>
      <p:sp>
        <p:nvSpPr>
          <p:cNvPr id="285" name="Google Shape;285;p31"/>
          <p:cNvSpPr txBox="1"/>
          <p:nvPr>
            <p:ph idx="1" type="body"/>
          </p:nvPr>
        </p:nvSpPr>
        <p:spPr>
          <a:xfrm>
            <a:off x="0" y="981700"/>
            <a:ext cx="9144000" cy="1168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When legumes die and break down, all of the nitrogen they have in their proteins (leaves, stem, roots, etc.) is returned to the soil.</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This nitrogen is ready to be used by other plants!</a:t>
            </a:r>
            <a:endParaRPr sz="2000">
              <a:latin typeface="Lato"/>
              <a:ea typeface="Lato"/>
              <a:cs typeface="Lato"/>
              <a:sym typeface="Lato"/>
            </a:endParaRPr>
          </a:p>
        </p:txBody>
      </p:sp>
      <p:sp>
        <p:nvSpPr>
          <p:cNvPr id="286" name="Google Shape;286;p31"/>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7" name="Google Shape;287;p31"/>
          <p:cNvPicPr preferRelativeResize="0"/>
          <p:nvPr/>
        </p:nvPicPr>
        <p:blipFill rotWithShape="1">
          <a:blip r:embed="rId3">
            <a:alphaModFix/>
          </a:blip>
          <a:srcRect b="0" l="0" r="0" t="11300"/>
          <a:stretch/>
        </p:blipFill>
        <p:spPr>
          <a:xfrm>
            <a:off x="2283775" y="2150550"/>
            <a:ext cx="3953050" cy="2633625"/>
          </a:xfrm>
          <a:prstGeom prst="rect">
            <a:avLst/>
          </a:prstGeom>
          <a:noFill/>
          <a:ln>
            <a:noFill/>
          </a:ln>
        </p:spPr>
      </p:pic>
      <p:sp>
        <p:nvSpPr>
          <p:cNvPr id="288" name="Google Shape;288;p31"/>
          <p:cNvSpPr txBox="1"/>
          <p:nvPr/>
        </p:nvSpPr>
        <p:spPr>
          <a:xfrm>
            <a:off x="2498250" y="4689750"/>
            <a:ext cx="3973500" cy="14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 u="sng">
                <a:solidFill>
                  <a:schemeClr val="hlink"/>
                </a:solidFill>
                <a:hlinkClick r:id="rId4"/>
              </a:rPr>
              <a:t>https://eorganic.org/node/4439</a:t>
            </a:r>
            <a:endParaRPr sz="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ph idx="1" type="body"/>
          </p:nvPr>
        </p:nvSpPr>
        <p:spPr>
          <a:xfrm>
            <a:off x="108825" y="690900"/>
            <a:ext cx="8934300" cy="376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Lato"/>
                <a:ea typeface="Lato"/>
                <a:cs typeface="Lato"/>
                <a:sym typeface="Lato"/>
              </a:rPr>
              <a:t>OBJECTIVES:</a:t>
            </a:r>
            <a:endParaRPr b="1" sz="2000">
              <a:latin typeface="Lato"/>
              <a:ea typeface="Lato"/>
              <a:cs typeface="Lato"/>
              <a:sym typeface="Lato"/>
            </a:endParaRPr>
          </a:p>
          <a:p>
            <a:pPr indent="0" lvl="0" marL="0" rtl="0" algn="l">
              <a:spcBef>
                <a:spcPts val="0"/>
              </a:spcBef>
              <a:spcAft>
                <a:spcPts val="0"/>
              </a:spcAft>
              <a:buNone/>
            </a:pPr>
            <a:r>
              <a:rPr lang="en" sz="2000">
                <a:latin typeface="Lato"/>
                <a:ea typeface="Lato"/>
                <a:cs typeface="Lato"/>
                <a:sym typeface="Lato"/>
              </a:rPr>
              <a:t>After this lesson, students will be able to:</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b="1" lang="en" sz="2000">
                <a:latin typeface="Lato"/>
                <a:ea typeface="Lato"/>
                <a:cs typeface="Lato"/>
                <a:sym typeface="Lato"/>
              </a:rPr>
              <a:t>Identify </a:t>
            </a:r>
            <a:r>
              <a:rPr lang="en" sz="2000">
                <a:latin typeface="Lato"/>
                <a:ea typeface="Lato"/>
                <a:cs typeface="Lato"/>
                <a:sym typeface="Lato"/>
              </a:rPr>
              <a:t>nitrogen as an essential nutrient for plant growth.</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b="1" lang="en" sz="2000">
                <a:latin typeface="Lato"/>
                <a:ea typeface="Lato"/>
                <a:cs typeface="Lato"/>
                <a:sym typeface="Lato"/>
              </a:rPr>
              <a:t>Explain</a:t>
            </a:r>
            <a:r>
              <a:rPr lang="en" sz="2000">
                <a:latin typeface="Lato"/>
                <a:ea typeface="Lato"/>
                <a:cs typeface="Lato"/>
                <a:sym typeface="Lato"/>
              </a:rPr>
              <a:t> in general terms how nitrogen from the atmosphere is converted into a form the plant can use.</a:t>
            </a:r>
            <a:endParaRPr sz="2000">
              <a:latin typeface="Lato"/>
              <a:ea typeface="Lato"/>
              <a:cs typeface="Lato"/>
              <a:sym typeface="Lato"/>
            </a:endParaRPr>
          </a:p>
          <a:p>
            <a:pPr indent="0" lvl="0" marL="0" rtl="0" algn="l">
              <a:spcBef>
                <a:spcPts val="0"/>
              </a:spcBef>
              <a:spcAft>
                <a:spcPts val="0"/>
              </a:spcAft>
              <a:buNone/>
            </a:pPr>
            <a:r>
              <a:t/>
            </a:r>
            <a:endParaRPr b="1" sz="2000">
              <a:latin typeface="Lato"/>
              <a:ea typeface="Lato"/>
              <a:cs typeface="Lato"/>
              <a:sym typeface="Lato"/>
            </a:endParaRPr>
          </a:p>
          <a:p>
            <a:pPr indent="0" lvl="0" marL="0" rtl="0" algn="l">
              <a:spcBef>
                <a:spcPts val="0"/>
              </a:spcBef>
              <a:spcAft>
                <a:spcPts val="0"/>
              </a:spcAft>
              <a:buNone/>
            </a:pPr>
            <a:r>
              <a:rPr b="1" lang="en" sz="2000">
                <a:latin typeface="Lato"/>
                <a:ea typeface="Lato"/>
                <a:cs typeface="Lato"/>
                <a:sym typeface="Lato"/>
              </a:rPr>
              <a:t>ASSESSMENTS:</a:t>
            </a:r>
            <a:endParaRPr b="1" sz="2000">
              <a:latin typeface="Lato"/>
              <a:ea typeface="Lato"/>
              <a:cs typeface="Lato"/>
              <a:sym typeface="Lato"/>
            </a:endParaRPr>
          </a:p>
          <a:p>
            <a:pPr indent="0" lvl="0" marL="0" rtl="0" algn="l">
              <a:spcBef>
                <a:spcPts val="0"/>
              </a:spcBef>
              <a:spcAft>
                <a:spcPts val="0"/>
              </a:spcAft>
              <a:buNone/>
            </a:pPr>
            <a:r>
              <a:rPr lang="en" sz="2000">
                <a:latin typeface="Lato"/>
                <a:ea typeface="Lato"/>
                <a:cs typeface="Lato"/>
                <a:sym typeface="Lato"/>
              </a:rPr>
              <a:t>During this lesson, students will:</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Further their understanding of nitrogen fixation.</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Compare the roots of legumes and non-leguminous plants.</a:t>
            </a:r>
            <a:endParaRPr sz="2000">
              <a:latin typeface="Lato"/>
              <a:ea typeface="Lato"/>
              <a:cs typeface="Lato"/>
              <a:sym typeface="Lato"/>
            </a:endParaRPr>
          </a:p>
        </p:txBody>
      </p:sp>
      <p:sp>
        <p:nvSpPr>
          <p:cNvPr id="65" name="Google Shape;65;p14"/>
          <p:cNvSpPr/>
          <p:nvPr/>
        </p:nvSpPr>
        <p:spPr>
          <a:xfrm>
            <a:off x="0" y="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2"/>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2"/>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Legumes and Nitrogen Fixation Video</a:t>
            </a:r>
            <a:endParaRPr>
              <a:solidFill>
                <a:srgbClr val="FFFFFF"/>
              </a:solidFill>
              <a:latin typeface="Roboto"/>
              <a:ea typeface="Roboto"/>
              <a:cs typeface="Roboto"/>
              <a:sym typeface="Roboto"/>
            </a:endParaRPr>
          </a:p>
        </p:txBody>
      </p:sp>
      <p:sp>
        <p:nvSpPr>
          <p:cNvPr id="295" name="Google Shape;295;p32"/>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Nitrogen Fixation - ever wonder how it works? Watch this short video and get smart. Then help us share the knowledge!" id="296" name="Google Shape;296;p32" title="How Plants Fix Nitrogen">
            <a:hlinkClick r:id="rId3"/>
          </p:cNvPr>
          <p:cNvPicPr preferRelativeResize="0"/>
          <p:nvPr/>
        </p:nvPicPr>
        <p:blipFill>
          <a:blip r:embed="rId4">
            <a:alphaModFix/>
          </a:blip>
          <a:stretch>
            <a:fillRect/>
          </a:stretch>
        </p:blipFill>
        <p:spPr>
          <a:xfrm>
            <a:off x="1770775" y="846000"/>
            <a:ext cx="5449200" cy="4086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3"/>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3"/>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Video Recap</a:t>
            </a:r>
            <a:endParaRPr>
              <a:solidFill>
                <a:srgbClr val="FFFFFF"/>
              </a:solidFill>
              <a:latin typeface="Roboto"/>
              <a:ea typeface="Roboto"/>
              <a:cs typeface="Roboto"/>
              <a:sym typeface="Roboto"/>
            </a:endParaRPr>
          </a:p>
        </p:txBody>
      </p:sp>
      <p:sp>
        <p:nvSpPr>
          <p:cNvPr id="303" name="Google Shape;303;p33"/>
          <p:cNvSpPr txBox="1"/>
          <p:nvPr>
            <p:ph idx="1" type="body"/>
          </p:nvPr>
        </p:nvSpPr>
        <p:spPr>
          <a:xfrm>
            <a:off x="0" y="981700"/>
            <a:ext cx="9144000" cy="3761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Where does nitrogen fixation take place in legumes?</a:t>
            </a:r>
            <a:endParaRPr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What is the role of bacteria in nitrogen fixation? (</a:t>
            </a:r>
            <a:r>
              <a:rPr i="1" lang="en" sz="2000">
                <a:latin typeface="Lato"/>
                <a:ea typeface="Lato"/>
                <a:cs typeface="Lato"/>
                <a:sym typeface="Lato"/>
              </a:rPr>
              <a:t>Hint: Think during the plant’s life and after it dies!)</a:t>
            </a:r>
            <a:endParaRPr i="1" sz="2000">
              <a:latin typeface="Lato"/>
              <a:ea typeface="Lato"/>
              <a:cs typeface="Lato"/>
              <a:sym typeface="Lato"/>
            </a:endParaRPr>
          </a:p>
          <a:p>
            <a:pPr indent="-355600" lvl="0" marL="457200" rtl="0" algn="l">
              <a:spcBef>
                <a:spcPts val="0"/>
              </a:spcBef>
              <a:spcAft>
                <a:spcPts val="0"/>
              </a:spcAft>
              <a:buSzPts val="2000"/>
              <a:buFont typeface="Lato"/>
              <a:buChar char="●"/>
            </a:pPr>
            <a:r>
              <a:rPr lang="en" sz="2000">
                <a:latin typeface="Lato"/>
                <a:ea typeface="Lato"/>
                <a:cs typeface="Lato"/>
                <a:sym typeface="Lato"/>
              </a:rPr>
              <a:t>Any general questions or comments?</a:t>
            </a:r>
            <a:endParaRPr sz="2000">
              <a:latin typeface="Lato"/>
              <a:ea typeface="Lato"/>
              <a:cs typeface="Lato"/>
              <a:sym typeface="Lato"/>
            </a:endParaRPr>
          </a:p>
        </p:txBody>
      </p:sp>
      <p:sp>
        <p:nvSpPr>
          <p:cNvPr id="304" name="Google Shape;304;p33"/>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animEffect filter="fade" transition="in">
                                      <p:cBhvr>
                                        <p:cTn dur="400"/>
                                        <p:tgtEl>
                                          <p:spTgt spid="3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1" st="1"/>
                                            </p:txEl>
                                          </p:spTgt>
                                        </p:tgtEl>
                                        <p:attrNameLst>
                                          <p:attrName>style.visibility</p:attrName>
                                        </p:attrNameLst>
                                      </p:cBhvr>
                                      <p:to>
                                        <p:strVal val="visible"/>
                                      </p:to>
                                    </p:set>
                                    <p:animEffect filter="fade" transition="in">
                                      <p:cBhvr>
                                        <p:cTn dur="400"/>
                                        <p:tgtEl>
                                          <p:spTgt spid="3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xEl>
                                              <p:pRg end="2" st="2"/>
                                            </p:txEl>
                                          </p:spTgt>
                                        </p:tgtEl>
                                        <p:attrNameLst>
                                          <p:attrName>style.visibility</p:attrName>
                                        </p:attrNameLst>
                                      </p:cBhvr>
                                      <p:to>
                                        <p:strVal val="visible"/>
                                      </p:to>
                                    </p:set>
                                    <p:animEffect filter="fade" transition="in">
                                      <p:cBhvr>
                                        <p:cTn dur="400"/>
                                        <p:tgtEl>
                                          <p:spTgt spid="30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4"/>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4"/>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Now a game</a:t>
            </a:r>
            <a:r>
              <a:rPr lang="en">
                <a:solidFill>
                  <a:srgbClr val="FFFFFF"/>
                </a:solidFill>
                <a:latin typeface="Roboto"/>
                <a:ea typeface="Roboto"/>
                <a:cs typeface="Roboto"/>
                <a:sym typeface="Roboto"/>
              </a:rPr>
              <a:t>...</a:t>
            </a:r>
            <a:endParaRPr>
              <a:solidFill>
                <a:srgbClr val="FFFFFF"/>
              </a:solidFill>
              <a:latin typeface="Roboto"/>
              <a:ea typeface="Roboto"/>
              <a:cs typeface="Roboto"/>
              <a:sym typeface="Roboto"/>
            </a:endParaRPr>
          </a:p>
        </p:txBody>
      </p:sp>
      <p:sp>
        <p:nvSpPr>
          <p:cNvPr id="311" name="Google Shape;311;p34"/>
          <p:cNvSpPr txBox="1"/>
          <p:nvPr>
            <p:ph idx="1" type="body"/>
          </p:nvPr>
        </p:nvSpPr>
        <p:spPr>
          <a:xfrm>
            <a:off x="0" y="981700"/>
            <a:ext cx="9144000" cy="3761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In your groups, answer the following questions:</a:t>
            </a:r>
            <a:endParaRPr sz="2000">
              <a:latin typeface="Lato"/>
              <a:ea typeface="Lato"/>
              <a:cs typeface="Lato"/>
              <a:sym typeface="Lato"/>
            </a:endParaRPr>
          </a:p>
          <a:p>
            <a:pPr indent="-355600" lvl="0" marL="914400" rtl="0" algn="l">
              <a:spcBef>
                <a:spcPts val="0"/>
              </a:spcBef>
              <a:spcAft>
                <a:spcPts val="0"/>
              </a:spcAft>
              <a:buSzPts val="2000"/>
              <a:buFont typeface="Lato"/>
              <a:buAutoNum type="arabicPeriod"/>
            </a:pPr>
            <a:r>
              <a:rPr lang="en" sz="2000">
                <a:latin typeface="Lato"/>
                <a:ea typeface="Lato"/>
                <a:cs typeface="Lato"/>
                <a:sym typeface="Lato"/>
              </a:rPr>
              <a:t>What are root nodules?</a:t>
            </a:r>
            <a:endParaRPr sz="2000">
              <a:latin typeface="Lato"/>
              <a:ea typeface="Lato"/>
              <a:cs typeface="Lato"/>
              <a:sym typeface="Lato"/>
            </a:endParaRPr>
          </a:p>
          <a:p>
            <a:pPr indent="-355600" lvl="0" marL="914400" rtl="0" algn="l">
              <a:spcBef>
                <a:spcPts val="0"/>
              </a:spcBef>
              <a:spcAft>
                <a:spcPts val="0"/>
              </a:spcAft>
              <a:buSzPts val="2000"/>
              <a:buFont typeface="Lato"/>
              <a:buAutoNum type="arabicPeriod"/>
            </a:pPr>
            <a:r>
              <a:rPr lang="en" sz="2000">
                <a:latin typeface="Lato"/>
                <a:ea typeface="Lato"/>
                <a:cs typeface="Lato"/>
                <a:sym typeface="Lato"/>
              </a:rPr>
              <a:t>How do legumes contribute nitrogen to the soil?</a:t>
            </a:r>
            <a:endParaRPr sz="2000">
              <a:latin typeface="Lato"/>
              <a:ea typeface="Lato"/>
              <a:cs typeface="Lato"/>
              <a:sym typeface="Lato"/>
            </a:endParaRPr>
          </a:p>
          <a:p>
            <a:pPr indent="-355600" lvl="0" marL="914400" rtl="0" algn="l">
              <a:spcBef>
                <a:spcPts val="0"/>
              </a:spcBef>
              <a:spcAft>
                <a:spcPts val="0"/>
              </a:spcAft>
              <a:buSzPts val="2000"/>
              <a:buFont typeface="Lato"/>
              <a:buAutoNum type="arabicPeriod"/>
            </a:pPr>
            <a:r>
              <a:rPr lang="en" sz="2000">
                <a:latin typeface="Lato"/>
                <a:ea typeface="Lato"/>
                <a:cs typeface="Lato"/>
                <a:sym typeface="Lato"/>
              </a:rPr>
              <a:t>What are some examples of legumes?</a:t>
            </a:r>
            <a:endParaRPr sz="2000">
              <a:latin typeface="Lato"/>
              <a:ea typeface="Lato"/>
              <a:cs typeface="Lato"/>
              <a:sym typeface="Lato"/>
            </a:endParaRPr>
          </a:p>
        </p:txBody>
      </p:sp>
      <p:sp>
        <p:nvSpPr>
          <p:cNvPr id="312" name="Google Shape;312;p34"/>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35"/>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5"/>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Now a game...</a:t>
            </a:r>
            <a:endParaRPr>
              <a:solidFill>
                <a:srgbClr val="FFFFFF"/>
              </a:solidFill>
              <a:latin typeface="Roboto"/>
              <a:ea typeface="Roboto"/>
              <a:cs typeface="Roboto"/>
              <a:sym typeface="Roboto"/>
            </a:endParaRPr>
          </a:p>
        </p:txBody>
      </p:sp>
      <p:sp>
        <p:nvSpPr>
          <p:cNvPr id="319" name="Google Shape;319;p35"/>
          <p:cNvSpPr txBox="1"/>
          <p:nvPr>
            <p:ph idx="1" type="body"/>
          </p:nvPr>
        </p:nvSpPr>
        <p:spPr>
          <a:xfrm>
            <a:off x="0" y="981700"/>
            <a:ext cx="9144000" cy="3761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In your groups, answer the following questions:</a:t>
            </a:r>
            <a:endParaRPr sz="2000">
              <a:latin typeface="Lato"/>
              <a:ea typeface="Lato"/>
              <a:cs typeface="Lato"/>
              <a:sym typeface="Lato"/>
            </a:endParaRPr>
          </a:p>
          <a:p>
            <a:pPr indent="-355600" lvl="0" marL="914400" rtl="0" algn="l">
              <a:spcBef>
                <a:spcPts val="0"/>
              </a:spcBef>
              <a:spcAft>
                <a:spcPts val="0"/>
              </a:spcAft>
              <a:buSzPts val="2000"/>
              <a:buFont typeface="Lato"/>
              <a:buAutoNum type="arabicPeriod"/>
            </a:pPr>
            <a:r>
              <a:rPr b="1" lang="en" sz="2000">
                <a:latin typeface="Lato"/>
                <a:ea typeface="Lato"/>
                <a:cs typeface="Lato"/>
                <a:sym typeface="Lato"/>
              </a:rPr>
              <a:t>What are root nodules?</a:t>
            </a:r>
            <a:endParaRPr b="1" sz="2000">
              <a:latin typeface="Lato"/>
              <a:ea typeface="Lato"/>
              <a:cs typeface="Lato"/>
              <a:sym typeface="Lato"/>
            </a:endParaRPr>
          </a:p>
          <a:p>
            <a:pPr indent="-355600" lvl="1" marL="1371600" rtl="0" algn="l">
              <a:spcBef>
                <a:spcPts val="0"/>
              </a:spcBef>
              <a:spcAft>
                <a:spcPts val="0"/>
              </a:spcAft>
              <a:buSzPts val="2000"/>
              <a:buFont typeface="Lato"/>
              <a:buAutoNum type="alphaLcPeriod"/>
            </a:pPr>
            <a:r>
              <a:rPr lang="en" sz="2000">
                <a:latin typeface="Lato"/>
                <a:ea typeface="Lato"/>
                <a:cs typeface="Lato"/>
                <a:sym typeface="Lato"/>
              </a:rPr>
              <a:t>Root nodules are growths found on the roots of legumes and contain nitrogen-fixing bacteria.</a:t>
            </a:r>
            <a:endParaRPr sz="2000">
              <a:latin typeface="Lato"/>
              <a:ea typeface="Lato"/>
              <a:cs typeface="Lato"/>
              <a:sym typeface="Lato"/>
            </a:endParaRPr>
          </a:p>
          <a:p>
            <a:pPr indent="-355600" lvl="0" marL="914400" rtl="0" algn="l">
              <a:spcBef>
                <a:spcPts val="0"/>
              </a:spcBef>
              <a:spcAft>
                <a:spcPts val="0"/>
              </a:spcAft>
              <a:buClr>
                <a:srgbClr val="B7B7B7"/>
              </a:buClr>
              <a:buSzPts val="2000"/>
              <a:buFont typeface="Lato"/>
              <a:buAutoNum type="arabicPeriod"/>
            </a:pPr>
            <a:r>
              <a:rPr lang="en" sz="2000">
                <a:solidFill>
                  <a:srgbClr val="B7B7B7"/>
                </a:solidFill>
                <a:latin typeface="Lato"/>
                <a:ea typeface="Lato"/>
                <a:cs typeface="Lato"/>
                <a:sym typeface="Lato"/>
              </a:rPr>
              <a:t>How do legumes contribute nitrogen to the soil?</a:t>
            </a:r>
            <a:endParaRPr sz="2000">
              <a:solidFill>
                <a:srgbClr val="B7B7B7"/>
              </a:solidFill>
              <a:latin typeface="Lato"/>
              <a:ea typeface="Lato"/>
              <a:cs typeface="Lato"/>
              <a:sym typeface="Lato"/>
            </a:endParaRPr>
          </a:p>
          <a:p>
            <a:pPr indent="-355600" lvl="0" marL="914400" rtl="0" algn="l">
              <a:spcBef>
                <a:spcPts val="0"/>
              </a:spcBef>
              <a:spcAft>
                <a:spcPts val="0"/>
              </a:spcAft>
              <a:buClr>
                <a:srgbClr val="B7B7B7"/>
              </a:buClr>
              <a:buSzPts val="2000"/>
              <a:buFont typeface="Lato"/>
              <a:buAutoNum type="arabicPeriod"/>
            </a:pPr>
            <a:r>
              <a:rPr lang="en" sz="2000">
                <a:solidFill>
                  <a:srgbClr val="B7B7B7"/>
                </a:solidFill>
                <a:latin typeface="Lato"/>
                <a:ea typeface="Lato"/>
                <a:cs typeface="Lato"/>
                <a:sym typeface="Lato"/>
              </a:rPr>
              <a:t>What are some examples of legumes?</a:t>
            </a:r>
            <a:endParaRPr sz="2000">
              <a:solidFill>
                <a:srgbClr val="B7B7B7"/>
              </a:solidFill>
              <a:latin typeface="Lato"/>
              <a:ea typeface="Lato"/>
              <a:cs typeface="Lato"/>
              <a:sym typeface="Lato"/>
            </a:endParaRPr>
          </a:p>
        </p:txBody>
      </p:sp>
      <p:sp>
        <p:nvSpPr>
          <p:cNvPr id="320" name="Google Shape;320;p35"/>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36"/>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6"/>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Now a game...</a:t>
            </a:r>
            <a:endParaRPr>
              <a:solidFill>
                <a:srgbClr val="FFFFFF"/>
              </a:solidFill>
              <a:latin typeface="Roboto"/>
              <a:ea typeface="Roboto"/>
              <a:cs typeface="Roboto"/>
              <a:sym typeface="Roboto"/>
            </a:endParaRPr>
          </a:p>
        </p:txBody>
      </p:sp>
      <p:sp>
        <p:nvSpPr>
          <p:cNvPr id="327" name="Google Shape;327;p36"/>
          <p:cNvSpPr txBox="1"/>
          <p:nvPr>
            <p:ph idx="1" type="body"/>
          </p:nvPr>
        </p:nvSpPr>
        <p:spPr>
          <a:xfrm>
            <a:off x="0" y="981700"/>
            <a:ext cx="9144000" cy="3761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B7B7B7"/>
              </a:buClr>
              <a:buSzPts val="2000"/>
              <a:buFont typeface="Lato"/>
              <a:buChar char="●"/>
            </a:pPr>
            <a:r>
              <a:rPr lang="en" sz="2000">
                <a:solidFill>
                  <a:srgbClr val="B7B7B7"/>
                </a:solidFill>
                <a:latin typeface="Lato"/>
                <a:ea typeface="Lato"/>
                <a:cs typeface="Lato"/>
                <a:sym typeface="Lato"/>
              </a:rPr>
              <a:t>In your groups, answer the following questions:</a:t>
            </a:r>
            <a:endParaRPr sz="2000">
              <a:solidFill>
                <a:srgbClr val="B7B7B7"/>
              </a:solidFill>
              <a:latin typeface="Lato"/>
              <a:ea typeface="Lato"/>
              <a:cs typeface="Lato"/>
              <a:sym typeface="Lato"/>
            </a:endParaRPr>
          </a:p>
          <a:p>
            <a:pPr indent="-355600" lvl="0" marL="914400" rtl="0" algn="l">
              <a:spcBef>
                <a:spcPts val="0"/>
              </a:spcBef>
              <a:spcAft>
                <a:spcPts val="0"/>
              </a:spcAft>
              <a:buClr>
                <a:srgbClr val="B7B7B7"/>
              </a:buClr>
              <a:buSzPts val="2000"/>
              <a:buFont typeface="Lato"/>
              <a:buAutoNum type="arabicPeriod"/>
            </a:pPr>
            <a:r>
              <a:rPr b="1" lang="en" sz="2000">
                <a:solidFill>
                  <a:srgbClr val="B7B7B7"/>
                </a:solidFill>
                <a:latin typeface="Lato"/>
                <a:ea typeface="Lato"/>
                <a:cs typeface="Lato"/>
                <a:sym typeface="Lato"/>
              </a:rPr>
              <a:t>What are root nodules?</a:t>
            </a:r>
            <a:endParaRPr b="1" sz="2000">
              <a:solidFill>
                <a:srgbClr val="B7B7B7"/>
              </a:solidFill>
              <a:latin typeface="Lato"/>
              <a:ea typeface="Lato"/>
              <a:cs typeface="Lato"/>
              <a:sym typeface="Lato"/>
            </a:endParaRPr>
          </a:p>
          <a:p>
            <a:pPr indent="-355600" lvl="1" marL="1371600" rtl="0" algn="l">
              <a:spcBef>
                <a:spcPts val="0"/>
              </a:spcBef>
              <a:spcAft>
                <a:spcPts val="0"/>
              </a:spcAft>
              <a:buClr>
                <a:srgbClr val="B7B7B7"/>
              </a:buClr>
              <a:buSzPts val="2000"/>
              <a:buFont typeface="Lato"/>
              <a:buAutoNum type="alphaLcPeriod"/>
            </a:pPr>
            <a:r>
              <a:rPr lang="en" sz="2000">
                <a:solidFill>
                  <a:srgbClr val="B7B7B7"/>
                </a:solidFill>
                <a:latin typeface="Lato"/>
                <a:ea typeface="Lato"/>
                <a:cs typeface="Lato"/>
                <a:sym typeface="Lato"/>
              </a:rPr>
              <a:t>Root nodules are found on the roots of legumes and contain nitrogen-fixing bacteria.</a:t>
            </a:r>
            <a:endParaRPr sz="2000">
              <a:solidFill>
                <a:srgbClr val="B7B7B7"/>
              </a:solidFill>
              <a:latin typeface="Lato"/>
              <a:ea typeface="Lato"/>
              <a:cs typeface="Lato"/>
              <a:sym typeface="Lato"/>
            </a:endParaRPr>
          </a:p>
          <a:p>
            <a:pPr indent="-355600" lvl="0" marL="914400" rtl="0" algn="l">
              <a:spcBef>
                <a:spcPts val="0"/>
              </a:spcBef>
              <a:spcAft>
                <a:spcPts val="0"/>
              </a:spcAft>
              <a:buSzPts val="2000"/>
              <a:buFont typeface="Lato"/>
              <a:buAutoNum type="arabicPeriod"/>
            </a:pPr>
            <a:r>
              <a:rPr b="1" lang="en" sz="2000">
                <a:latin typeface="Lato"/>
                <a:ea typeface="Lato"/>
                <a:cs typeface="Lato"/>
                <a:sym typeface="Lato"/>
              </a:rPr>
              <a:t>How do legumes contribute nitrogen to the soil?</a:t>
            </a:r>
            <a:endParaRPr b="1" sz="2000">
              <a:latin typeface="Lato"/>
              <a:ea typeface="Lato"/>
              <a:cs typeface="Lato"/>
              <a:sym typeface="Lato"/>
            </a:endParaRPr>
          </a:p>
          <a:p>
            <a:pPr indent="-355600" lvl="1" marL="1371600" rtl="0" algn="l">
              <a:spcBef>
                <a:spcPts val="0"/>
              </a:spcBef>
              <a:spcAft>
                <a:spcPts val="0"/>
              </a:spcAft>
              <a:buSzPts val="2000"/>
              <a:buFont typeface="Lato"/>
              <a:buAutoNum type="alphaLcPeriod"/>
            </a:pPr>
            <a:r>
              <a:rPr lang="en" sz="2000">
                <a:latin typeface="Lato"/>
                <a:ea typeface="Lato"/>
                <a:cs typeface="Lato"/>
                <a:sym typeface="Lato"/>
              </a:rPr>
              <a:t>Legumes have a lot of root nodules and are able to fix a lot of nitrogen. When they die and break down, the nitrogen in the legume is added to the soil.</a:t>
            </a:r>
            <a:endParaRPr sz="2000">
              <a:latin typeface="Lato"/>
              <a:ea typeface="Lato"/>
              <a:cs typeface="Lato"/>
              <a:sym typeface="Lato"/>
            </a:endParaRPr>
          </a:p>
          <a:p>
            <a:pPr indent="-355600" lvl="0" marL="914400" rtl="0" algn="l">
              <a:spcBef>
                <a:spcPts val="0"/>
              </a:spcBef>
              <a:spcAft>
                <a:spcPts val="0"/>
              </a:spcAft>
              <a:buClr>
                <a:srgbClr val="B7B7B7"/>
              </a:buClr>
              <a:buSzPts val="2000"/>
              <a:buFont typeface="Lato"/>
              <a:buAutoNum type="arabicPeriod"/>
            </a:pPr>
            <a:r>
              <a:rPr lang="en" sz="2000">
                <a:solidFill>
                  <a:srgbClr val="B7B7B7"/>
                </a:solidFill>
                <a:latin typeface="Lato"/>
                <a:ea typeface="Lato"/>
                <a:cs typeface="Lato"/>
                <a:sym typeface="Lato"/>
              </a:rPr>
              <a:t>What are some examples of legumes?</a:t>
            </a:r>
            <a:endParaRPr sz="2000">
              <a:solidFill>
                <a:srgbClr val="B7B7B7"/>
              </a:solidFill>
              <a:latin typeface="Lato"/>
              <a:ea typeface="Lato"/>
              <a:cs typeface="Lato"/>
              <a:sym typeface="Lato"/>
            </a:endParaRPr>
          </a:p>
        </p:txBody>
      </p:sp>
      <p:sp>
        <p:nvSpPr>
          <p:cNvPr id="328" name="Google Shape;328;p36"/>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37"/>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7"/>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Now a game...</a:t>
            </a:r>
            <a:endParaRPr>
              <a:solidFill>
                <a:srgbClr val="FFFFFF"/>
              </a:solidFill>
              <a:latin typeface="Roboto"/>
              <a:ea typeface="Roboto"/>
              <a:cs typeface="Roboto"/>
              <a:sym typeface="Roboto"/>
            </a:endParaRPr>
          </a:p>
        </p:txBody>
      </p:sp>
      <p:sp>
        <p:nvSpPr>
          <p:cNvPr id="335" name="Google Shape;335;p37"/>
          <p:cNvSpPr txBox="1"/>
          <p:nvPr>
            <p:ph idx="1" type="body"/>
          </p:nvPr>
        </p:nvSpPr>
        <p:spPr>
          <a:xfrm>
            <a:off x="0" y="981700"/>
            <a:ext cx="9144000" cy="3761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B7B7B7"/>
              </a:buClr>
              <a:buSzPts val="2000"/>
              <a:buFont typeface="Lato"/>
              <a:buChar char="●"/>
            </a:pPr>
            <a:r>
              <a:rPr lang="en" sz="2000">
                <a:solidFill>
                  <a:srgbClr val="B7B7B7"/>
                </a:solidFill>
                <a:latin typeface="Lato"/>
                <a:ea typeface="Lato"/>
                <a:cs typeface="Lato"/>
                <a:sym typeface="Lato"/>
              </a:rPr>
              <a:t>In your groups, answer the following questions:</a:t>
            </a:r>
            <a:endParaRPr sz="2000">
              <a:solidFill>
                <a:srgbClr val="B7B7B7"/>
              </a:solidFill>
              <a:latin typeface="Lato"/>
              <a:ea typeface="Lato"/>
              <a:cs typeface="Lato"/>
              <a:sym typeface="Lato"/>
            </a:endParaRPr>
          </a:p>
          <a:p>
            <a:pPr indent="-355600" lvl="0" marL="914400" rtl="0" algn="l">
              <a:spcBef>
                <a:spcPts val="0"/>
              </a:spcBef>
              <a:spcAft>
                <a:spcPts val="0"/>
              </a:spcAft>
              <a:buClr>
                <a:srgbClr val="B7B7B7"/>
              </a:buClr>
              <a:buSzPts val="2000"/>
              <a:buFont typeface="Lato"/>
              <a:buAutoNum type="arabicPeriod"/>
            </a:pPr>
            <a:r>
              <a:rPr b="1" lang="en" sz="2000">
                <a:solidFill>
                  <a:srgbClr val="B7B7B7"/>
                </a:solidFill>
                <a:latin typeface="Lato"/>
                <a:ea typeface="Lato"/>
                <a:cs typeface="Lato"/>
                <a:sym typeface="Lato"/>
              </a:rPr>
              <a:t>What are root nodules?</a:t>
            </a:r>
            <a:endParaRPr b="1" sz="2000">
              <a:solidFill>
                <a:srgbClr val="B7B7B7"/>
              </a:solidFill>
              <a:latin typeface="Lato"/>
              <a:ea typeface="Lato"/>
              <a:cs typeface="Lato"/>
              <a:sym typeface="Lato"/>
            </a:endParaRPr>
          </a:p>
          <a:p>
            <a:pPr indent="-355600" lvl="1" marL="1371600" rtl="0" algn="l">
              <a:spcBef>
                <a:spcPts val="0"/>
              </a:spcBef>
              <a:spcAft>
                <a:spcPts val="0"/>
              </a:spcAft>
              <a:buClr>
                <a:srgbClr val="B7B7B7"/>
              </a:buClr>
              <a:buSzPts val="2000"/>
              <a:buFont typeface="Lato"/>
              <a:buAutoNum type="alphaLcPeriod"/>
            </a:pPr>
            <a:r>
              <a:rPr lang="en" sz="2000">
                <a:solidFill>
                  <a:srgbClr val="B7B7B7"/>
                </a:solidFill>
                <a:latin typeface="Lato"/>
                <a:ea typeface="Lato"/>
                <a:cs typeface="Lato"/>
                <a:sym typeface="Lato"/>
              </a:rPr>
              <a:t>Root nodules are found on the roots of legumes and contain nitrogen-fixing bacteria.</a:t>
            </a:r>
            <a:endParaRPr sz="2000">
              <a:solidFill>
                <a:srgbClr val="B7B7B7"/>
              </a:solidFill>
              <a:latin typeface="Lato"/>
              <a:ea typeface="Lato"/>
              <a:cs typeface="Lato"/>
              <a:sym typeface="Lato"/>
            </a:endParaRPr>
          </a:p>
          <a:p>
            <a:pPr indent="-355600" lvl="0" marL="914400" rtl="0" algn="l">
              <a:spcBef>
                <a:spcPts val="0"/>
              </a:spcBef>
              <a:spcAft>
                <a:spcPts val="0"/>
              </a:spcAft>
              <a:buClr>
                <a:srgbClr val="B7B7B7"/>
              </a:buClr>
              <a:buSzPts val="2000"/>
              <a:buFont typeface="Lato"/>
              <a:buAutoNum type="arabicPeriod"/>
            </a:pPr>
            <a:r>
              <a:rPr b="1" lang="en" sz="2000">
                <a:solidFill>
                  <a:srgbClr val="B7B7B7"/>
                </a:solidFill>
                <a:latin typeface="Lato"/>
                <a:ea typeface="Lato"/>
                <a:cs typeface="Lato"/>
                <a:sym typeface="Lato"/>
              </a:rPr>
              <a:t>How do legumes contribute nitrogen to the soil?</a:t>
            </a:r>
            <a:endParaRPr b="1" sz="2000">
              <a:solidFill>
                <a:srgbClr val="B7B7B7"/>
              </a:solidFill>
              <a:latin typeface="Lato"/>
              <a:ea typeface="Lato"/>
              <a:cs typeface="Lato"/>
              <a:sym typeface="Lato"/>
            </a:endParaRPr>
          </a:p>
          <a:p>
            <a:pPr indent="-355600" lvl="1" marL="1371600" rtl="0" algn="l">
              <a:spcBef>
                <a:spcPts val="0"/>
              </a:spcBef>
              <a:spcAft>
                <a:spcPts val="0"/>
              </a:spcAft>
              <a:buClr>
                <a:srgbClr val="B7B7B7"/>
              </a:buClr>
              <a:buSzPts val="2000"/>
              <a:buFont typeface="Lato"/>
              <a:buAutoNum type="alphaLcPeriod"/>
            </a:pPr>
            <a:r>
              <a:rPr lang="en" sz="2000">
                <a:solidFill>
                  <a:srgbClr val="B7B7B7"/>
                </a:solidFill>
                <a:latin typeface="Lato"/>
                <a:ea typeface="Lato"/>
                <a:cs typeface="Lato"/>
                <a:sym typeface="Lato"/>
              </a:rPr>
              <a:t>Legumes have a lot of root nodules and are able to fix a lot of nitrogen. When they die and break down, the nitrogen in the legume is added to the soil.</a:t>
            </a:r>
            <a:endParaRPr sz="2000">
              <a:solidFill>
                <a:srgbClr val="B7B7B7"/>
              </a:solidFill>
              <a:latin typeface="Lato"/>
              <a:ea typeface="Lato"/>
              <a:cs typeface="Lato"/>
              <a:sym typeface="Lato"/>
            </a:endParaRPr>
          </a:p>
          <a:p>
            <a:pPr indent="-355600" lvl="0" marL="914400" rtl="0" algn="l">
              <a:spcBef>
                <a:spcPts val="0"/>
              </a:spcBef>
              <a:spcAft>
                <a:spcPts val="0"/>
              </a:spcAft>
              <a:buSzPts val="2000"/>
              <a:buFont typeface="Lato"/>
              <a:buAutoNum type="arabicPeriod"/>
            </a:pPr>
            <a:r>
              <a:rPr b="1" lang="en" sz="2000">
                <a:latin typeface="Lato"/>
                <a:ea typeface="Lato"/>
                <a:cs typeface="Lato"/>
                <a:sym typeface="Lato"/>
              </a:rPr>
              <a:t>What are some examples of legumes?</a:t>
            </a:r>
            <a:endParaRPr b="1" sz="2000">
              <a:latin typeface="Lato"/>
              <a:ea typeface="Lato"/>
              <a:cs typeface="Lato"/>
              <a:sym typeface="Lato"/>
            </a:endParaRPr>
          </a:p>
          <a:p>
            <a:pPr indent="-355600" lvl="1" marL="1371600" rtl="0" algn="l">
              <a:spcBef>
                <a:spcPts val="0"/>
              </a:spcBef>
              <a:spcAft>
                <a:spcPts val="0"/>
              </a:spcAft>
              <a:buSzPts val="2000"/>
              <a:buFont typeface="Lato"/>
              <a:buAutoNum type="alphaLcPeriod"/>
            </a:pPr>
            <a:r>
              <a:rPr lang="en" sz="2000">
                <a:latin typeface="Lato"/>
                <a:ea typeface="Lato"/>
                <a:cs typeface="Lato"/>
                <a:sym typeface="Lato"/>
              </a:rPr>
              <a:t>Beans, peas, and clover.</a:t>
            </a:r>
            <a:endParaRPr sz="2000">
              <a:latin typeface="Lato"/>
              <a:ea typeface="Lato"/>
              <a:cs typeface="Lato"/>
              <a:sym typeface="Lato"/>
            </a:endParaRPr>
          </a:p>
        </p:txBody>
      </p:sp>
      <p:sp>
        <p:nvSpPr>
          <p:cNvPr id="336" name="Google Shape;336;p37"/>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38"/>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8"/>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Sources</a:t>
            </a:r>
            <a:endParaRPr>
              <a:solidFill>
                <a:srgbClr val="FFFFFF"/>
              </a:solidFill>
              <a:latin typeface="Roboto"/>
              <a:ea typeface="Roboto"/>
              <a:cs typeface="Roboto"/>
              <a:sym typeface="Roboto"/>
            </a:endParaRPr>
          </a:p>
        </p:txBody>
      </p:sp>
      <p:sp>
        <p:nvSpPr>
          <p:cNvPr id="343" name="Google Shape;343;p38"/>
          <p:cNvSpPr txBox="1"/>
          <p:nvPr>
            <p:ph idx="1" type="body"/>
          </p:nvPr>
        </p:nvSpPr>
        <p:spPr>
          <a:xfrm>
            <a:off x="0" y="981700"/>
            <a:ext cx="9144000" cy="37617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Lato"/>
              <a:buChar char="●"/>
            </a:pPr>
            <a:r>
              <a:rPr lang="en" sz="1700" u="sng">
                <a:solidFill>
                  <a:srgbClr val="1155CC"/>
                </a:solidFill>
                <a:latin typeface="Lato"/>
                <a:ea typeface="Lato"/>
                <a:cs typeface="Lato"/>
                <a:sym typeface="Lato"/>
                <a:hlinkClick r:id="rId3"/>
              </a:rPr>
              <a:t>Nitrogen Fixation Lesson for Kids</a:t>
            </a:r>
            <a:r>
              <a:rPr lang="en" sz="1700">
                <a:solidFill>
                  <a:schemeClr val="dk1"/>
                </a:solidFill>
                <a:latin typeface="Lato"/>
                <a:ea typeface="Lato"/>
                <a:cs typeface="Lato"/>
                <a:sym typeface="Lato"/>
              </a:rPr>
              <a:t> (Study.com)</a:t>
            </a:r>
            <a:endParaRPr sz="17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Char char="●"/>
            </a:pPr>
            <a:r>
              <a:rPr lang="en" sz="1700" u="sng">
                <a:solidFill>
                  <a:srgbClr val="1155CC"/>
                </a:solidFill>
                <a:latin typeface="Lato"/>
                <a:ea typeface="Lato"/>
                <a:cs typeface="Lato"/>
                <a:sym typeface="Lato"/>
                <a:hlinkClick r:id="rId4"/>
              </a:rPr>
              <a:t>Nitrogen Fixation by Legumes</a:t>
            </a:r>
            <a:r>
              <a:rPr lang="en" sz="1700">
                <a:solidFill>
                  <a:schemeClr val="dk1"/>
                </a:solidFill>
                <a:latin typeface="Lato"/>
                <a:ea typeface="Lato"/>
                <a:cs typeface="Lato"/>
                <a:sym typeface="Lato"/>
              </a:rPr>
              <a:t> (New Mexico State University)</a:t>
            </a:r>
            <a:endParaRPr sz="1700">
              <a:solidFill>
                <a:schemeClr val="dk1"/>
              </a:solidFill>
              <a:latin typeface="Lato"/>
              <a:ea typeface="Lato"/>
              <a:cs typeface="Lato"/>
              <a:sym typeface="Lato"/>
            </a:endParaRPr>
          </a:p>
          <a:p>
            <a:pPr indent="-336550" lvl="0" marL="457200" rtl="0" algn="l">
              <a:spcBef>
                <a:spcPts val="0"/>
              </a:spcBef>
              <a:spcAft>
                <a:spcPts val="0"/>
              </a:spcAft>
              <a:buClr>
                <a:schemeClr val="dk1"/>
              </a:buClr>
              <a:buSzPts val="1700"/>
              <a:buFont typeface="Lato"/>
              <a:buChar char="●"/>
            </a:pPr>
            <a:r>
              <a:rPr lang="en" sz="1700" u="sng">
                <a:solidFill>
                  <a:srgbClr val="1155CC"/>
                </a:solidFill>
                <a:latin typeface="Lato"/>
                <a:ea typeface="Lato"/>
                <a:cs typeface="Lato"/>
                <a:sym typeface="Lato"/>
                <a:hlinkClick r:id="rId5"/>
              </a:rPr>
              <a:t>How Plants Fix Nitrogen</a:t>
            </a:r>
            <a:endParaRPr sz="1700">
              <a:solidFill>
                <a:schemeClr val="dk1"/>
              </a:solidFill>
              <a:latin typeface="Lato"/>
              <a:ea typeface="Lato"/>
              <a:cs typeface="Lato"/>
              <a:sym typeface="Lato"/>
            </a:endParaRPr>
          </a:p>
        </p:txBody>
      </p:sp>
      <p:sp>
        <p:nvSpPr>
          <p:cNvPr id="344" name="Google Shape;344;p38"/>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Warm-Up (5 min)</a:t>
            </a:r>
            <a:endParaRPr>
              <a:solidFill>
                <a:srgbClr val="FFFFFF"/>
              </a:solidFill>
              <a:latin typeface="Roboto"/>
              <a:ea typeface="Roboto"/>
              <a:cs typeface="Roboto"/>
              <a:sym typeface="Roboto"/>
            </a:endParaRPr>
          </a:p>
        </p:txBody>
      </p:sp>
      <p:sp>
        <p:nvSpPr>
          <p:cNvPr id="72" name="Google Shape;72;p15"/>
          <p:cNvSpPr txBox="1"/>
          <p:nvPr>
            <p:ph idx="1" type="body"/>
          </p:nvPr>
        </p:nvSpPr>
        <p:spPr>
          <a:xfrm>
            <a:off x="0" y="981700"/>
            <a:ext cx="9144000" cy="487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Each group has a water bottle full of dirty water and a small bag of flour.</a:t>
            </a:r>
            <a:endParaRPr sz="2000">
              <a:latin typeface="Lato"/>
              <a:ea typeface="Lato"/>
              <a:cs typeface="Lato"/>
              <a:sym typeface="Lato"/>
            </a:endParaRPr>
          </a:p>
        </p:txBody>
      </p:sp>
      <p:sp>
        <p:nvSpPr>
          <p:cNvPr id="73" name="Google Shape;73;p15"/>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 name="Google Shape;74;p15"/>
          <p:cNvPicPr preferRelativeResize="0"/>
          <p:nvPr/>
        </p:nvPicPr>
        <p:blipFill rotWithShape="1">
          <a:blip r:embed="rId3">
            <a:alphaModFix/>
          </a:blip>
          <a:srcRect b="0" l="8185" r="10605" t="0"/>
          <a:stretch/>
        </p:blipFill>
        <p:spPr>
          <a:xfrm>
            <a:off x="644950" y="1657425"/>
            <a:ext cx="3676324" cy="2545575"/>
          </a:xfrm>
          <a:prstGeom prst="rect">
            <a:avLst/>
          </a:prstGeom>
          <a:noFill/>
          <a:ln>
            <a:noFill/>
          </a:ln>
        </p:spPr>
      </p:pic>
      <p:pic>
        <p:nvPicPr>
          <p:cNvPr id="75" name="Google Shape;75;p15"/>
          <p:cNvPicPr preferRelativeResize="0"/>
          <p:nvPr/>
        </p:nvPicPr>
        <p:blipFill>
          <a:blip r:embed="rId4">
            <a:alphaModFix/>
          </a:blip>
          <a:stretch>
            <a:fillRect/>
          </a:stretch>
        </p:blipFill>
        <p:spPr>
          <a:xfrm>
            <a:off x="5057750" y="1672075"/>
            <a:ext cx="3160174" cy="2516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Warm-Up (5 min)</a:t>
            </a:r>
            <a:endParaRPr>
              <a:solidFill>
                <a:srgbClr val="FFFFFF"/>
              </a:solidFill>
              <a:latin typeface="Roboto"/>
              <a:ea typeface="Roboto"/>
              <a:cs typeface="Roboto"/>
              <a:sym typeface="Roboto"/>
            </a:endParaRPr>
          </a:p>
        </p:txBody>
      </p:sp>
      <p:sp>
        <p:nvSpPr>
          <p:cNvPr id="82" name="Google Shape;82;p16"/>
          <p:cNvSpPr txBox="1"/>
          <p:nvPr>
            <p:ph idx="1" type="body"/>
          </p:nvPr>
        </p:nvSpPr>
        <p:spPr>
          <a:xfrm>
            <a:off x="0" y="788675"/>
            <a:ext cx="6161100" cy="4144200"/>
          </a:xfrm>
          <a:prstGeom prst="rect">
            <a:avLst/>
          </a:prstGeom>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SzPts val="2000"/>
              <a:buFont typeface="Lato"/>
              <a:buChar char="●"/>
            </a:pPr>
            <a:r>
              <a:rPr lang="en" sz="2000">
                <a:latin typeface="Lato"/>
                <a:ea typeface="Lato"/>
                <a:cs typeface="Lato"/>
                <a:sym typeface="Lato"/>
              </a:rPr>
              <a:t>What is essential for humans? What do we need to survive?</a:t>
            </a:r>
            <a:endParaRPr sz="2000">
              <a:latin typeface="Lato"/>
              <a:ea typeface="Lato"/>
              <a:cs typeface="Lato"/>
              <a:sym typeface="Lato"/>
            </a:endParaRPr>
          </a:p>
          <a:p>
            <a:pPr indent="-355600" lvl="1" marL="914400" rtl="0" algn="l">
              <a:lnSpc>
                <a:spcPct val="100000"/>
              </a:lnSpc>
              <a:spcBef>
                <a:spcPts val="0"/>
              </a:spcBef>
              <a:spcAft>
                <a:spcPts val="0"/>
              </a:spcAft>
              <a:buSzPts val="2000"/>
              <a:buFont typeface="Lato"/>
              <a:buChar char="○"/>
            </a:pPr>
            <a:r>
              <a:rPr lang="en" sz="2000">
                <a:latin typeface="Lato"/>
                <a:ea typeface="Lato"/>
                <a:cs typeface="Lato"/>
                <a:sym typeface="Lato"/>
              </a:rPr>
              <a:t>Water, food, air.</a:t>
            </a:r>
            <a:endParaRPr sz="2000">
              <a:latin typeface="Lato"/>
              <a:ea typeface="Lato"/>
              <a:cs typeface="Lato"/>
              <a:sym typeface="Lato"/>
            </a:endParaRPr>
          </a:p>
          <a:p>
            <a:pPr indent="-355600" lvl="0" marL="457200" rtl="0" algn="l">
              <a:lnSpc>
                <a:spcPct val="100000"/>
              </a:lnSpc>
              <a:spcBef>
                <a:spcPts val="1000"/>
              </a:spcBef>
              <a:spcAft>
                <a:spcPts val="0"/>
              </a:spcAft>
              <a:buSzPts val="2000"/>
              <a:buFont typeface="Lato"/>
              <a:buChar char="●"/>
            </a:pPr>
            <a:r>
              <a:rPr lang="en" sz="2000">
                <a:latin typeface="Lato"/>
                <a:ea typeface="Lato"/>
                <a:cs typeface="Lato"/>
                <a:sym typeface="Lato"/>
              </a:rPr>
              <a:t>Each group will have </a:t>
            </a:r>
            <a:r>
              <a:rPr b="1" lang="en" sz="2000">
                <a:latin typeface="Lato"/>
                <a:ea typeface="Lato"/>
                <a:cs typeface="Lato"/>
                <a:sym typeface="Lato"/>
              </a:rPr>
              <a:t>3 minutes </a:t>
            </a:r>
            <a:r>
              <a:rPr lang="en" sz="2000">
                <a:latin typeface="Lato"/>
                <a:ea typeface="Lato"/>
                <a:cs typeface="Lato"/>
                <a:sym typeface="Lato"/>
              </a:rPr>
              <a:t>to answer the </a:t>
            </a:r>
            <a:r>
              <a:rPr lang="en" sz="2000" u="sng">
                <a:latin typeface="Lato"/>
                <a:ea typeface="Lato"/>
                <a:cs typeface="Lato"/>
                <a:sym typeface="Lato"/>
              </a:rPr>
              <a:t>following</a:t>
            </a:r>
            <a:r>
              <a:rPr lang="en" sz="2000">
                <a:latin typeface="Lato"/>
                <a:ea typeface="Lato"/>
                <a:cs typeface="Lato"/>
                <a:sym typeface="Lato"/>
              </a:rPr>
              <a:t> questions:</a:t>
            </a:r>
            <a:endParaRPr sz="2000">
              <a:latin typeface="Lato"/>
              <a:ea typeface="Lato"/>
              <a:cs typeface="Lato"/>
              <a:sym typeface="Lato"/>
            </a:endParaRPr>
          </a:p>
          <a:p>
            <a:pPr indent="-355600" lvl="0" marL="914400" rtl="0" algn="l">
              <a:spcBef>
                <a:spcPts val="0"/>
              </a:spcBef>
              <a:spcAft>
                <a:spcPts val="0"/>
              </a:spcAft>
              <a:buSzPts val="2000"/>
              <a:buFont typeface="Lato"/>
              <a:buAutoNum type="arabicPeriod"/>
            </a:pPr>
            <a:r>
              <a:rPr lang="en" sz="2000">
                <a:latin typeface="Lato"/>
                <a:ea typeface="Lato"/>
                <a:cs typeface="Lato"/>
                <a:sym typeface="Lato"/>
              </a:rPr>
              <a:t>If we need water to survive, why can’t we drink the dirty water?</a:t>
            </a:r>
            <a:endParaRPr sz="2000">
              <a:latin typeface="Lato"/>
              <a:ea typeface="Lato"/>
              <a:cs typeface="Lato"/>
              <a:sym typeface="Lato"/>
            </a:endParaRPr>
          </a:p>
          <a:p>
            <a:pPr indent="-355600" lvl="0" marL="914400" rtl="0" algn="l">
              <a:spcBef>
                <a:spcPts val="0"/>
              </a:spcBef>
              <a:spcAft>
                <a:spcPts val="0"/>
              </a:spcAft>
              <a:buSzPts val="2000"/>
              <a:buFont typeface="Lato"/>
              <a:buAutoNum type="arabicPeriod"/>
            </a:pPr>
            <a:r>
              <a:rPr lang="en" sz="2000">
                <a:latin typeface="Lato"/>
                <a:ea typeface="Lato"/>
                <a:cs typeface="Lato"/>
                <a:sym typeface="Lato"/>
              </a:rPr>
              <a:t>If we need food, why can’t we just eat the flour?</a:t>
            </a:r>
            <a:endParaRPr sz="2000">
              <a:latin typeface="Lato"/>
              <a:ea typeface="Lato"/>
              <a:cs typeface="Lato"/>
              <a:sym typeface="Lato"/>
            </a:endParaRPr>
          </a:p>
          <a:p>
            <a:pPr indent="-355600" lvl="0" marL="914400" rtl="0" algn="l">
              <a:spcBef>
                <a:spcPts val="0"/>
              </a:spcBef>
              <a:spcAft>
                <a:spcPts val="0"/>
              </a:spcAft>
              <a:buSzPts val="2000"/>
              <a:buFont typeface="Lato"/>
              <a:buAutoNum type="arabicPeriod"/>
            </a:pPr>
            <a:r>
              <a:rPr lang="en" sz="2000">
                <a:latin typeface="Lato"/>
                <a:ea typeface="Lato"/>
                <a:cs typeface="Lato"/>
                <a:sym typeface="Lato"/>
              </a:rPr>
              <a:t>Come up with different ways to make the water and flour useful to us, either together or separately.</a:t>
            </a:r>
            <a:endParaRPr sz="2000">
              <a:latin typeface="Lato"/>
              <a:ea typeface="Lato"/>
              <a:cs typeface="Lato"/>
              <a:sym typeface="Lato"/>
            </a:endParaRPr>
          </a:p>
        </p:txBody>
      </p:sp>
      <p:sp>
        <p:nvSpPr>
          <p:cNvPr id="83" name="Google Shape;83;p16"/>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6"/>
          <p:cNvPicPr preferRelativeResize="0"/>
          <p:nvPr/>
        </p:nvPicPr>
        <p:blipFill rotWithShape="1">
          <a:blip r:embed="rId3">
            <a:alphaModFix/>
          </a:blip>
          <a:srcRect b="0" l="8185" r="10605" t="0"/>
          <a:stretch/>
        </p:blipFill>
        <p:spPr>
          <a:xfrm>
            <a:off x="6232610" y="1040650"/>
            <a:ext cx="2414640" cy="1671950"/>
          </a:xfrm>
          <a:prstGeom prst="rect">
            <a:avLst/>
          </a:prstGeom>
          <a:noFill/>
          <a:ln>
            <a:noFill/>
          </a:ln>
        </p:spPr>
      </p:pic>
      <p:pic>
        <p:nvPicPr>
          <p:cNvPr id="85" name="Google Shape;85;p16"/>
          <p:cNvPicPr preferRelativeResize="0"/>
          <p:nvPr/>
        </p:nvPicPr>
        <p:blipFill>
          <a:blip r:embed="rId4">
            <a:alphaModFix/>
          </a:blip>
          <a:stretch>
            <a:fillRect/>
          </a:stretch>
        </p:blipFill>
        <p:spPr>
          <a:xfrm>
            <a:off x="6319525" y="2984975"/>
            <a:ext cx="2240800" cy="17842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4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400"/>
                                        <p:tgtEl>
                                          <p:spTgt spid="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animEffect filter="fade" transition="in">
                                      <p:cBhvr>
                                        <p:cTn dur="400"/>
                                        <p:tgtEl>
                                          <p:spTgt spid="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3" st="3"/>
                                            </p:txEl>
                                          </p:spTgt>
                                        </p:tgtEl>
                                        <p:attrNameLst>
                                          <p:attrName>style.visibility</p:attrName>
                                        </p:attrNameLst>
                                      </p:cBhvr>
                                      <p:to>
                                        <p:strVal val="visible"/>
                                      </p:to>
                                    </p:set>
                                    <p:animEffect filter="fade" transition="in">
                                      <p:cBhvr>
                                        <p:cTn dur="400"/>
                                        <p:tgtEl>
                                          <p:spTgt spid="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4" st="4"/>
                                            </p:txEl>
                                          </p:spTgt>
                                        </p:tgtEl>
                                        <p:attrNameLst>
                                          <p:attrName>style.visibility</p:attrName>
                                        </p:attrNameLst>
                                      </p:cBhvr>
                                      <p:to>
                                        <p:strVal val="visible"/>
                                      </p:to>
                                    </p:set>
                                    <p:animEffect filter="fade" transition="in">
                                      <p:cBhvr>
                                        <p:cTn dur="400"/>
                                        <p:tgtEl>
                                          <p:spTgt spid="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5" st="5"/>
                                            </p:txEl>
                                          </p:spTgt>
                                        </p:tgtEl>
                                        <p:attrNameLst>
                                          <p:attrName>style.visibility</p:attrName>
                                        </p:attrNameLst>
                                      </p:cBhvr>
                                      <p:to>
                                        <p:strVal val="visible"/>
                                      </p:to>
                                    </p:set>
                                    <p:animEffect filter="fade" transition="in">
                                      <p:cBhvr>
                                        <p:cTn dur="400"/>
                                        <p:tgtEl>
                                          <p:spTgt spid="8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Discussion</a:t>
            </a:r>
            <a:endParaRPr>
              <a:solidFill>
                <a:srgbClr val="FFFFFF"/>
              </a:solidFill>
              <a:latin typeface="Roboto"/>
              <a:ea typeface="Roboto"/>
              <a:cs typeface="Roboto"/>
              <a:sym typeface="Roboto"/>
            </a:endParaRPr>
          </a:p>
        </p:txBody>
      </p:sp>
      <p:sp>
        <p:nvSpPr>
          <p:cNvPr id="92" name="Google Shape;92;p17"/>
          <p:cNvSpPr txBox="1"/>
          <p:nvPr>
            <p:ph idx="1" type="body"/>
          </p:nvPr>
        </p:nvSpPr>
        <p:spPr>
          <a:xfrm>
            <a:off x="0" y="846000"/>
            <a:ext cx="5759700" cy="3890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AutoNum type="arabicPeriod"/>
            </a:pPr>
            <a:r>
              <a:rPr lang="en" sz="2000">
                <a:latin typeface="Lato"/>
                <a:ea typeface="Lato"/>
                <a:cs typeface="Lato"/>
                <a:sym typeface="Lato"/>
              </a:rPr>
              <a:t>If we need water to survive, why can’t we drink the dirty water?</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The dirt in the water would make the water hard to drink, and could make us sick.</a:t>
            </a:r>
            <a:endParaRPr sz="2000">
              <a:latin typeface="Lato"/>
              <a:ea typeface="Lato"/>
              <a:cs typeface="Lato"/>
              <a:sym typeface="Lato"/>
            </a:endParaRPr>
          </a:p>
          <a:p>
            <a:pPr indent="-355600" lvl="0" marL="457200" rtl="0" algn="l">
              <a:spcBef>
                <a:spcPts val="0"/>
              </a:spcBef>
              <a:spcAft>
                <a:spcPts val="0"/>
              </a:spcAft>
              <a:buSzPts val="2000"/>
              <a:buFont typeface="Lato"/>
              <a:buAutoNum type="arabicPeriod"/>
            </a:pPr>
            <a:r>
              <a:rPr lang="en" sz="2000">
                <a:latin typeface="Lato"/>
                <a:ea typeface="Lato"/>
                <a:cs typeface="Lato"/>
                <a:sym typeface="Lato"/>
              </a:rPr>
              <a:t>If we need food, why can’t we just eat the flour?</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Flour on its own is just ground wheat and can be dangerous to consume when raw because there are still bacteria in it.</a:t>
            </a:r>
            <a:endParaRPr sz="2000">
              <a:latin typeface="Lato"/>
              <a:ea typeface="Lato"/>
              <a:cs typeface="Lato"/>
              <a:sym typeface="Lato"/>
            </a:endParaRPr>
          </a:p>
        </p:txBody>
      </p:sp>
      <p:sp>
        <p:nvSpPr>
          <p:cNvPr id="93" name="Google Shape;93;p17"/>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17"/>
          <p:cNvPicPr preferRelativeResize="0"/>
          <p:nvPr/>
        </p:nvPicPr>
        <p:blipFill>
          <a:blip r:embed="rId3">
            <a:alphaModFix/>
          </a:blip>
          <a:stretch>
            <a:fillRect/>
          </a:stretch>
        </p:blipFill>
        <p:spPr>
          <a:xfrm>
            <a:off x="6257427" y="932813"/>
            <a:ext cx="2525050" cy="1893788"/>
          </a:xfrm>
          <a:prstGeom prst="rect">
            <a:avLst/>
          </a:prstGeom>
          <a:noFill/>
          <a:ln>
            <a:noFill/>
          </a:ln>
        </p:spPr>
      </p:pic>
      <p:pic>
        <p:nvPicPr>
          <p:cNvPr id="95" name="Google Shape;95;p17"/>
          <p:cNvPicPr preferRelativeResize="0"/>
          <p:nvPr/>
        </p:nvPicPr>
        <p:blipFill>
          <a:blip r:embed="rId4">
            <a:alphaModFix/>
          </a:blip>
          <a:stretch>
            <a:fillRect/>
          </a:stretch>
        </p:blipFill>
        <p:spPr>
          <a:xfrm>
            <a:off x="6257425" y="2952300"/>
            <a:ext cx="2525050" cy="18937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400"/>
                                        <p:tgtEl>
                                          <p:spTgt spid="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Effect filter="fade" transition="in">
                                      <p:cBhvr>
                                        <p:cTn dur="400"/>
                                        <p:tgtEl>
                                          <p:spTgt spid="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Effect filter="fade" transition="in">
                                      <p:cBhvr>
                                        <p:cTn dur="400"/>
                                        <p:tgtEl>
                                          <p:spTgt spid="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animEffect filter="fade" transition="in">
                                      <p:cBhvr>
                                        <p:cTn dur="400"/>
                                        <p:tgtEl>
                                          <p:spTgt spid="9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Discussion</a:t>
            </a:r>
            <a:endParaRPr>
              <a:solidFill>
                <a:srgbClr val="FFFFFF"/>
              </a:solidFill>
              <a:latin typeface="Roboto"/>
              <a:ea typeface="Roboto"/>
              <a:cs typeface="Roboto"/>
              <a:sym typeface="Roboto"/>
            </a:endParaRPr>
          </a:p>
        </p:txBody>
      </p:sp>
      <p:sp>
        <p:nvSpPr>
          <p:cNvPr id="102" name="Google Shape;102;p18"/>
          <p:cNvSpPr txBox="1"/>
          <p:nvPr>
            <p:ph idx="1" type="body"/>
          </p:nvPr>
        </p:nvSpPr>
        <p:spPr>
          <a:xfrm>
            <a:off x="0" y="846000"/>
            <a:ext cx="9144000" cy="183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 3.   </a:t>
            </a:r>
            <a:r>
              <a:rPr lang="en" sz="2000">
                <a:latin typeface="Lato"/>
                <a:ea typeface="Lato"/>
                <a:cs typeface="Lato"/>
                <a:sym typeface="Lato"/>
              </a:rPr>
              <a:t>Come up with different ways to make the water and flour useful to us, either </a:t>
            </a:r>
            <a:endParaRPr sz="2000">
              <a:latin typeface="Lato"/>
              <a:ea typeface="Lato"/>
              <a:cs typeface="Lato"/>
              <a:sym typeface="Lato"/>
            </a:endParaRPr>
          </a:p>
          <a:p>
            <a:pPr indent="0" lvl="0" marL="0" rtl="0" algn="l">
              <a:spcBef>
                <a:spcPts val="0"/>
              </a:spcBef>
              <a:spcAft>
                <a:spcPts val="0"/>
              </a:spcAft>
              <a:buNone/>
            </a:pPr>
            <a:r>
              <a:rPr lang="en" sz="2000">
                <a:latin typeface="Lato"/>
                <a:ea typeface="Lato"/>
                <a:cs typeface="Lato"/>
                <a:sym typeface="Lato"/>
              </a:rPr>
              <a:t>         together or separately.</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You would have to purify the water by passing it through a filter and boil it to ensure all the germs and dirt are removed.</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You would have to make the flour into another food, like bread.</a:t>
            </a:r>
            <a:endParaRPr sz="2000">
              <a:latin typeface="Lato"/>
              <a:ea typeface="Lato"/>
              <a:cs typeface="Lato"/>
              <a:sym typeface="Lato"/>
            </a:endParaRPr>
          </a:p>
        </p:txBody>
      </p:sp>
      <p:sp>
        <p:nvSpPr>
          <p:cNvPr id="103" name="Google Shape;103;p18"/>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4" name="Google Shape;104;p18"/>
          <p:cNvPicPr preferRelativeResize="0"/>
          <p:nvPr/>
        </p:nvPicPr>
        <p:blipFill>
          <a:blip r:embed="rId3">
            <a:alphaModFix/>
          </a:blip>
          <a:stretch>
            <a:fillRect/>
          </a:stretch>
        </p:blipFill>
        <p:spPr>
          <a:xfrm>
            <a:off x="1948330" y="2693239"/>
            <a:ext cx="1587295" cy="2116349"/>
          </a:xfrm>
          <a:prstGeom prst="rect">
            <a:avLst/>
          </a:prstGeom>
          <a:noFill/>
          <a:ln>
            <a:noFill/>
          </a:ln>
        </p:spPr>
      </p:pic>
      <p:pic>
        <p:nvPicPr>
          <p:cNvPr id="105" name="Google Shape;105;p18"/>
          <p:cNvPicPr preferRelativeResize="0"/>
          <p:nvPr/>
        </p:nvPicPr>
        <p:blipFill>
          <a:blip r:embed="rId4">
            <a:alphaModFix/>
          </a:blip>
          <a:stretch>
            <a:fillRect/>
          </a:stretch>
        </p:blipFill>
        <p:spPr>
          <a:xfrm>
            <a:off x="4109850" y="2816550"/>
            <a:ext cx="3320950" cy="18697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400"/>
                                        <p:tgtEl>
                                          <p:spTgt spid="1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400"/>
                                        <p:tgtEl>
                                          <p:spTgt spid="1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animEffect filter="fade" transition="in">
                                      <p:cBhvr>
                                        <p:cTn dur="400"/>
                                        <p:tgtEl>
                                          <p:spTgt spid="1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3" st="3"/>
                                            </p:txEl>
                                          </p:spTgt>
                                        </p:tgtEl>
                                        <p:attrNameLst>
                                          <p:attrName>style.visibility</p:attrName>
                                        </p:attrNameLst>
                                      </p:cBhvr>
                                      <p:to>
                                        <p:strVal val="visible"/>
                                      </p:to>
                                    </p:set>
                                    <p:animEffect filter="fade" transition="in">
                                      <p:cBhvr>
                                        <p:cTn dur="400"/>
                                        <p:tgtEl>
                                          <p:spTgt spid="1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4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9"/>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9"/>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Discussion</a:t>
            </a:r>
            <a:endParaRPr>
              <a:solidFill>
                <a:srgbClr val="FFFFFF"/>
              </a:solidFill>
              <a:latin typeface="Roboto"/>
              <a:ea typeface="Roboto"/>
              <a:cs typeface="Roboto"/>
              <a:sym typeface="Roboto"/>
            </a:endParaRPr>
          </a:p>
        </p:txBody>
      </p:sp>
      <p:sp>
        <p:nvSpPr>
          <p:cNvPr id="112" name="Google Shape;112;p19"/>
          <p:cNvSpPr txBox="1"/>
          <p:nvPr>
            <p:ph idx="1" type="body"/>
          </p:nvPr>
        </p:nvSpPr>
        <p:spPr>
          <a:xfrm>
            <a:off x="0" y="846000"/>
            <a:ext cx="9144000" cy="1977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Just like we need to change the water and flour to be useful to us, plants need to take sources of food and make them useful before they can absorb them.</a:t>
            </a:r>
            <a:endParaRPr sz="2000">
              <a:latin typeface="Lato"/>
              <a:ea typeface="Lato"/>
              <a:cs typeface="Lato"/>
              <a:sym typeface="Lato"/>
            </a:endParaRPr>
          </a:p>
        </p:txBody>
      </p:sp>
      <p:sp>
        <p:nvSpPr>
          <p:cNvPr id="113" name="Google Shape;113;p19"/>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 name="Google Shape;114;p19"/>
          <p:cNvPicPr preferRelativeResize="0"/>
          <p:nvPr/>
        </p:nvPicPr>
        <p:blipFill>
          <a:blip r:embed="rId3">
            <a:alphaModFix/>
          </a:blip>
          <a:stretch>
            <a:fillRect/>
          </a:stretch>
        </p:blipFill>
        <p:spPr>
          <a:xfrm>
            <a:off x="3405301" y="1617000"/>
            <a:ext cx="2526424" cy="320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0"/>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Garden Activities (15 min)</a:t>
            </a:r>
            <a:endParaRPr>
              <a:solidFill>
                <a:srgbClr val="FFFFFF"/>
              </a:solidFill>
              <a:latin typeface="Roboto"/>
              <a:ea typeface="Roboto"/>
              <a:cs typeface="Roboto"/>
              <a:sym typeface="Roboto"/>
            </a:endParaRPr>
          </a:p>
        </p:txBody>
      </p:sp>
      <p:sp>
        <p:nvSpPr>
          <p:cNvPr id="121" name="Google Shape;121;p20"/>
          <p:cNvSpPr txBox="1"/>
          <p:nvPr>
            <p:ph idx="1" type="body"/>
          </p:nvPr>
        </p:nvSpPr>
        <p:spPr>
          <a:xfrm>
            <a:off x="0" y="846000"/>
            <a:ext cx="4205700" cy="3030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How do plants get nutrients?</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Leaves allow plants to take in sunlight and carbon dioxide.</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The stem contains veins that transport nutrients throughout the plant.</a:t>
            </a:r>
            <a:endParaRPr sz="2000">
              <a:latin typeface="Lato"/>
              <a:ea typeface="Lato"/>
              <a:cs typeface="Lato"/>
              <a:sym typeface="Lato"/>
            </a:endParaRPr>
          </a:p>
          <a:p>
            <a:pPr indent="-355600" lvl="1" marL="914400" rtl="0" algn="l">
              <a:spcBef>
                <a:spcPts val="0"/>
              </a:spcBef>
              <a:spcAft>
                <a:spcPts val="0"/>
              </a:spcAft>
              <a:buSzPts val="2000"/>
              <a:buFont typeface="Lato"/>
              <a:buChar char="○"/>
            </a:pPr>
            <a:r>
              <a:rPr lang="en" sz="2000">
                <a:latin typeface="Lato"/>
                <a:ea typeface="Lato"/>
                <a:cs typeface="Lato"/>
                <a:sym typeface="Lato"/>
              </a:rPr>
              <a:t>The roots absorb water and other nutrients from the soil.</a:t>
            </a:r>
            <a:endParaRPr sz="2000">
              <a:latin typeface="Lato"/>
              <a:ea typeface="Lato"/>
              <a:cs typeface="Lato"/>
              <a:sym typeface="Lato"/>
            </a:endParaRPr>
          </a:p>
        </p:txBody>
      </p:sp>
      <p:sp>
        <p:nvSpPr>
          <p:cNvPr id="122" name="Google Shape;122;p20"/>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 name="Google Shape;123;p20"/>
          <p:cNvGrpSpPr/>
          <p:nvPr/>
        </p:nvGrpSpPr>
        <p:grpSpPr>
          <a:xfrm>
            <a:off x="4405875" y="992050"/>
            <a:ext cx="4633025" cy="3580700"/>
            <a:chOff x="4405875" y="992050"/>
            <a:chExt cx="4633025" cy="3580700"/>
          </a:xfrm>
        </p:grpSpPr>
        <p:pic>
          <p:nvPicPr>
            <p:cNvPr id="124" name="Google Shape;124;p20"/>
            <p:cNvPicPr preferRelativeResize="0"/>
            <p:nvPr/>
          </p:nvPicPr>
          <p:blipFill rotWithShape="1">
            <a:blip r:embed="rId3">
              <a:alphaModFix/>
            </a:blip>
            <a:srcRect b="0" l="1058" r="0" t="0"/>
            <a:stretch/>
          </p:blipFill>
          <p:spPr>
            <a:xfrm>
              <a:off x="4405875" y="992050"/>
              <a:ext cx="4633025" cy="3428600"/>
            </a:xfrm>
            <a:prstGeom prst="rect">
              <a:avLst/>
            </a:prstGeom>
            <a:noFill/>
            <a:ln>
              <a:noFill/>
            </a:ln>
          </p:spPr>
        </p:pic>
        <p:sp>
          <p:nvSpPr>
            <p:cNvPr id="125" name="Google Shape;125;p20"/>
            <p:cNvSpPr txBox="1"/>
            <p:nvPr/>
          </p:nvSpPr>
          <p:spPr>
            <a:xfrm>
              <a:off x="5658588" y="4420650"/>
              <a:ext cx="2127600" cy="152100"/>
            </a:xfrm>
            <a:prstGeom prst="rect">
              <a:avLst/>
            </a:prstGeom>
            <a:noFill/>
            <a:ln>
              <a:noFill/>
            </a:ln>
          </p:spPr>
          <p:txBody>
            <a:bodyPr anchorCtr="0" anchor="t" bIns="0" lIns="91425" spcFirstLastPara="1" rIns="91425" wrap="square" tIns="0">
              <a:noAutofit/>
            </a:bodyPr>
            <a:lstStyle/>
            <a:p>
              <a:pPr indent="0" lvl="0" marL="0" rtl="0" algn="l">
                <a:spcBef>
                  <a:spcPts val="0"/>
                </a:spcBef>
                <a:spcAft>
                  <a:spcPts val="0"/>
                </a:spcAft>
                <a:buNone/>
              </a:pPr>
              <a:r>
                <a:rPr lang="en" sz="400" u="sng">
                  <a:solidFill>
                    <a:schemeClr val="hlink"/>
                  </a:solidFill>
                  <a:hlinkClick r:id="rId4"/>
                </a:rPr>
                <a:t>https://ssec.si.edu/stemvisions-blog/what-photosynthesis</a:t>
              </a:r>
              <a:endParaRPr sz="4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400"/>
                                        <p:tgtEl>
                                          <p:spTgt spid="1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animEffect filter="fade" transition="in">
                                      <p:cBhvr>
                                        <p:cTn dur="400"/>
                                        <p:tgtEl>
                                          <p:spTgt spid="1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animEffect filter="fade" transition="in">
                                      <p:cBhvr>
                                        <p:cTn dur="400"/>
                                        <p:tgtEl>
                                          <p:spTgt spid="1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animEffect filter="fade" transition="in">
                                      <p:cBhvr>
                                        <p:cTn dur="400"/>
                                        <p:tgtEl>
                                          <p:spTgt spid="1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4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1"/>
          <p:cNvSpPr/>
          <p:nvPr/>
        </p:nvSpPr>
        <p:spPr>
          <a:xfrm>
            <a:off x="0" y="0"/>
            <a:ext cx="9144000" cy="8460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1"/>
          <p:cNvSpPr txBox="1"/>
          <p:nvPr>
            <p:ph type="title"/>
          </p:nvPr>
        </p:nvSpPr>
        <p:spPr>
          <a:xfrm>
            <a:off x="0" y="136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Garden Activities: Legumes</a:t>
            </a:r>
            <a:endParaRPr>
              <a:solidFill>
                <a:srgbClr val="FFFFFF"/>
              </a:solidFill>
              <a:latin typeface="Roboto"/>
              <a:ea typeface="Roboto"/>
              <a:cs typeface="Roboto"/>
              <a:sym typeface="Roboto"/>
            </a:endParaRPr>
          </a:p>
        </p:txBody>
      </p:sp>
      <p:sp>
        <p:nvSpPr>
          <p:cNvPr id="132" name="Google Shape;132;p21"/>
          <p:cNvSpPr txBox="1"/>
          <p:nvPr>
            <p:ph idx="1" type="body"/>
          </p:nvPr>
        </p:nvSpPr>
        <p:spPr>
          <a:xfrm>
            <a:off x="0" y="981700"/>
            <a:ext cx="9144000" cy="930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Lato"/>
              <a:buChar char="●"/>
            </a:pPr>
            <a:r>
              <a:rPr lang="en" sz="2000">
                <a:latin typeface="Lato"/>
                <a:ea typeface="Lato"/>
                <a:cs typeface="Lato"/>
                <a:sym typeface="Lato"/>
              </a:rPr>
              <a:t>Name and identify legumes in the garden! Record observations of what the plants look like.</a:t>
            </a:r>
            <a:endParaRPr sz="2000">
              <a:latin typeface="Lato"/>
              <a:ea typeface="Lato"/>
              <a:cs typeface="Lato"/>
              <a:sym typeface="Lato"/>
            </a:endParaRPr>
          </a:p>
        </p:txBody>
      </p:sp>
      <p:sp>
        <p:nvSpPr>
          <p:cNvPr id="133" name="Google Shape;133;p21"/>
          <p:cNvSpPr/>
          <p:nvPr/>
        </p:nvSpPr>
        <p:spPr>
          <a:xfrm>
            <a:off x="0" y="4932900"/>
            <a:ext cx="9144000" cy="2106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 name="Google Shape;134;p21"/>
          <p:cNvPicPr preferRelativeResize="0"/>
          <p:nvPr/>
        </p:nvPicPr>
        <p:blipFill rotWithShape="1">
          <a:blip r:embed="rId3">
            <a:alphaModFix/>
          </a:blip>
          <a:srcRect b="11437" l="0" r="0" t="11228"/>
          <a:stretch/>
        </p:blipFill>
        <p:spPr>
          <a:xfrm>
            <a:off x="222014" y="2317575"/>
            <a:ext cx="2407825" cy="1862006"/>
          </a:xfrm>
          <a:prstGeom prst="rect">
            <a:avLst/>
          </a:prstGeom>
          <a:noFill/>
          <a:ln>
            <a:noFill/>
          </a:ln>
        </p:spPr>
      </p:pic>
      <p:pic>
        <p:nvPicPr>
          <p:cNvPr id="135" name="Google Shape;135;p21"/>
          <p:cNvPicPr preferRelativeResize="0"/>
          <p:nvPr/>
        </p:nvPicPr>
        <p:blipFill rotWithShape="1">
          <a:blip r:embed="rId4">
            <a:alphaModFix/>
          </a:blip>
          <a:srcRect b="0" l="10929" r="0" t="0"/>
          <a:stretch/>
        </p:blipFill>
        <p:spPr>
          <a:xfrm>
            <a:off x="6077288" y="2317575"/>
            <a:ext cx="2844700" cy="1797893"/>
          </a:xfrm>
          <a:prstGeom prst="rect">
            <a:avLst/>
          </a:prstGeom>
          <a:noFill/>
          <a:ln>
            <a:noFill/>
          </a:ln>
        </p:spPr>
      </p:pic>
      <p:pic>
        <p:nvPicPr>
          <p:cNvPr id="136" name="Google Shape;136;p21"/>
          <p:cNvPicPr preferRelativeResize="0"/>
          <p:nvPr/>
        </p:nvPicPr>
        <p:blipFill>
          <a:blip r:embed="rId5">
            <a:alphaModFix/>
          </a:blip>
          <a:stretch>
            <a:fillRect/>
          </a:stretch>
        </p:blipFill>
        <p:spPr>
          <a:xfrm>
            <a:off x="3014925" y="2303225"/>
            <a:ext cx="2734574" cy="1826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4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4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4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