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Open Sans" panose="020B0606030504020204" pitchFamily="34" charset="0"/>
      <p:regular r:id="rId18"/>
      <p:bold r:id="rId19"/>
      <p:italic r:id="rId20"/>
      <p:boldItalic r:id="rId21"/>
    </p:embeddedFont>
    <p:embeddedFont>
      <p:font typeface="PT Sans Narrow" panose="020B0506020203020204" pitchFamily="34" charset="77"/>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0"/>
  </p:normalViewPr>
  <p:slideViewPr>
    <p:cSldViewPr snapToGrid="0">
      <p:cViewPr varScale="1">
        <p:scale>
          <a:sx n="116" d="100"/>
          <a:sy n="116" d="100"/>
        </p:scale>
        <p:origin x="9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Today we’re going to talk abt regenerative farming:</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Objectives for this lesson:</a:t>
            </a:r>
            <a:endParaRPr/>
          </a:p>
          <a:p>
            <a:pPr marL="0" lvl="0" indent="0" algn="l" rtl="0">
              <a:lnSpc>
                <a:spcPct val="115000"/>
              </a:lnSpc>
              <a:spcBef>
                <a:spcPts val="0"/>
              </a:spcBef>
              <a:spcAft>
                <a:spcPts val="0"/>
              </a:spcAft>
              <a:buNone/>
            </a:pPr>
            <a:r>
              <a:rPr lang="en" b="1"/>
              <a:t>At the end of the activity students will be able to</a:t>
            </a:r>
            <a:endParaRPr b="1"/>
          </a:p>
          <a:p>
            <a:pPr marL="457200" lvl="0" indent="-298450" algn="l" rtl="0">
              <a:lnSpc>
                <a:spcPct val="115000"/>
              </a:lnSpc>
              <a:spcBef>
                <a:spcPts val="0"/>
              </a:spcBef>
              <a:spcAft>
                <a:spcPts val="0"/>
              </a:spcAft>
              <a:buSzPts val="1100"/>
              <a:buChar char="-"/>
            </a:pPr>
            <a:r>
              <a:rPr lang="en"/>
              <a:t>Describe the processes of regenerative farming</a:t>
            </a:r>
            <a:endParaRPr/>
          </a:p>
          <a:p>
            <a:pPr marL="457200" lvl="0" indent="-298450" algn="l" rtl="0">
              <a:lnSpc>
                <a:spcPct val="115000"/>
              </a:lnSpc>
              <a:spcBef>
                <a:spcPts val="0"/>
              </a:spcBef>
              <a:spcAft>
                <a:spcPts val="0"/>
              </a:spcAft>
              <a:buSzPts val="1100"/>
              <a:buChar char="-"/>
            </a:pPr>
            <a:r>
              <a:rPr lang="en"/>
              <a:t>Explain the role of carbon capture in regenerative farming</a:t>
            </a:r>
            <a:endParaRPr/>
          </a:p>
          <a:p>
            <a:pPr marL="457200" lvl="0" indent="-298450" algn="l" rtl="0">
              <a:lnSpc>
                <a:spcPct val="115000"/>
              </a:lnSpc>
              <a:spcBef>
                <a:spcPts val="0"/>
              </a:spcBef>
              <a:spcAft>
                <a:spcPts val="0"/>
              </a:spcAft>
              <a:buSzPts val="1100"/>
              <a:buChar char="-"/>
            </a:pPr>
            <a:r>
              <a:rPr lang="en"/>
              <a:t>Explain the difference between organic farming and regenerative farming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5a339e07a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5a339e07a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2" indent="-298450" algn="l" rtl="0">
              <a:lnSpc>
                <a:spcPct val="115000"/>
              </a:lnSpc>
              <a:spcBef>
                <a:spcPts val="0"/>
              </a:spcBef>
              <a:spcAft>
                <a:spcPts val="0"/>
              </a:spcAft>
              <a:buSzPts val="1100"/>
              <a:buChar char="-"/>
            </a:pPr>
            <a:r>
              <a:rPr lang="en"/>
              <a:t>Pause at 1:25 to make sure students understand no-till farming</a:t>
            </a:r>
            <a:endParaRPr/>
          </a:p>
          <a:p>
            <a:pPr marL="1371600" lvl="3" indent="-298450" algn="l" rtl="0">
              <a:lnSpc>
                <a:spcPct val="115000"/>
              </a:lnSpc>
              <a:spcBef>
                <a:spcPts val="0"/>
              </a:spcBef>
              <a:spcAft>
                <a:spcPts val="0"/>
              </a:spcAft>
              <a:buSzPts val="1100"/>
              <a:buChar char="-"/>
            </a:pPr>
            <a:r>
              <a:rPr lang="en"/>
              <a:t>Can explain how there are many organisms and roots inside the soil, keeping it together. Tilling (like using rakes or shovels) messes up this structure, making the plants in the soil less able to absorb nutrients and water.</a:t>
            </a:r>
            <a:endParaRPr/>
          </a:p>
          <a:p>
            <a:pPr marL="914400" lvl="2" indent="-298450" algn="l" rtl="0">
              <a:lnSpc>
                <a:spcPct val="115000"/>
              </a:lnSpc>
              <a:spcBef>
                <a:spcPts val="0"/>
              </a:spcBef>
              <a:spcAft>
                <a:spcPts val="0"/>
              </a:spcAft>
              <a:buSzPts val="1100"/>
              <a:buChar char="-"/>
            </a:pPr>
            <a:r>
              <a:rPr lang="en"/>
              <a:t>Pause at 2:10 and make sure students understand what overgrazing does to the pasture</a:t>
            </a:r>
            <a:endParaRPr/>
          </a:p>
          <a:p>
            <a:pPr marL="1371600" lvl="3" indent="-298450" algn="l" rtl="0">
              <a:lnSpc>
                <a:spcPct val="115000"/>
              </a:lnSpc>
              <a:spcBef>
                <a:spcPts val="0"/>
              </a:spcBef>
              <a:spcAft>
                <a:spcPts val="0"/>
              </a:spcAft>
              <a:buSzPts val="1100"/>
              <a:buChar char="-"/>
            </a:pPr>
            <a:r>
              <a:rPr lang="en"/>
              <a:t>If cows eat the grass faster than it grows, there won’t be enough grass left</a:t>
            </a:r>
            <a:endParaRPr/>
          </a:p>
          <a:p>
            <a:pPr marL="914400" lvl="2" indent="-298450" algn="l" rtl="0">
              <a:lnSpc>
                <a:spcPct val="115000"/>
              </a:lnSpc>
              <a:spcBef>
                <a:spcPts val="0"/>
              </a:spcBef>
              <a:spcAft>
                <a:spcPts val="0"/>
              </a:spcAft>
              <a:buSzPts val="1100"/>
              <a:buChar char="-"/>
            </a:pPr>
            <a:r>
              <a:rPr lang="en"/>
              <a:t>Pause at 2:36 and point out how the cows are being rotated so the grass and soil have a chance to grow</a:t>
            </a:r>
            <a:endParaRPr/>
          </a:p>
          <a:p>
            <a:pPr marL="914400" lvl="2" indent="-298450" algn="l" rtl="0">
              <a:lnSpc>
                <a:spcPct val="115000"/>
              </a:lnSpc>
              <a:spcBef>
                <a:spcPts val="0"/>
              </a:spcBef>
              <a:spcAft>
                <a:spcPts val="0"/>
              </a:spcAft>
              <a:buSzPts val="1100"/>
              <a:buChar char="-"/>
            </a:pPr>
            <a:r>
              <a:rPr lang="en"/>
              <a:t>At the end of the video: emphasize that like organic farming, regenerative farming doesn’t use pesticides or chemical fertilizers, but it focuses on restoring the biodiversity in the area using carbon capture.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5a339e07a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5a339e07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to ask the kids before this slide:</a:t>
            </a:r>
            <a:endParaRPr/>
          </a:p>
          <a:p>
            <a:pPr marL="0" lvl="0" indent="0" algn="l" rtl="0">
              <a:spcBef>
                <a:spcPts val="0"/>
              </a:spcBef>
              <a:spcAft>
                <a:spcPts val="0"/>
              </a:spcAft>
              <a:buNone/>
            </a:pPr>
            <a:r>
              <a:rPr lang="en"/>
              <a:t>Did you know regenerative farming practices aren’t a new? The ancient Mayans used a method of companion planting called the three sisters.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5a339e07a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5a339e07a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5a339e07a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5a339e07a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Observe the processes of regenerative farming in this photo:</a:t>
            </a:r>
            <a:endParaRPr/>
          </a:p>
          <a:p>
            <a:pPr marL="457200" lvl="0" indent="-298450" algn="l" rtl="0">
              <a:spcBef>
                <a:spcPts val="0"/>
              </a:spcBef>
              <a:spcAft>
                <a:spcPts val="0"/>
              </a:spcAft>
              <a:buSzPts val="1100"/>
              <a:buChar char="-"/>
            </a:pPr>
            <a:r>
              <a:rPr lang="en"/>
              <a:t>Companion planting in the first photo: plants are grown alongside each other to benefit and give nutrients to each other</a:t>
            </a:r>
            <a:endParaRPr/>
          </a:p>
          <a:p>
            <a:pPr marL="457200" lvl="0" indent="-298450" algn="l" rtl="0">
              <a:spcBef>
                <a:spcPts val="0"/>
              </a:spcBef>
              <a:spcAft>
                <a:spcPts val="0"/>
              </a:spcAft>
              <a:buSzPts val="1100"/>
              <a:buChar char="-"/>
            </a:pPr>
            <a:r>
              <a:rPr lang="en"/>
              <a:t>Observe pollinators like the bee and the butterfly, promoting biodiversity in the garden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5a339e07a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5a339e07a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5a339e07a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5a339e07a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Answers:</a:t>
            </a:r>
            <a:endParaRPr/>
          </a:p>
          <a:p>
            <a:pPr marL="457200" lvl="0" indent="-298450" algn="l" rtl="0">
              <a:spcBef>
                <a:spcPts val="0"/>
              </a:spcBef>
              <a:spcAft>
                <a:spcPts val="0"/>
              </a:spcAft>
              <a:buSzPts val="1100"/>
              <a:buAutoNum type="arabicParenR"/>
            </a:pPr>
            <a:r>
              <a:rPr lang="en"/>
              <a:t>Some examples may be: preserves C02 in the ground to be used by crops, uses crop rotation techniques to prevent excess use of fertilizer, rotates grazers so grass is able to grow</a:t>
            </a:r>
            <a:endParaRPr/>
          </a:p>
          <a:p>
            <a:pPr marL="0" lvl="0" indent="0" algn="l" rtl="0">
              <a:spcBef>
                <a:spcPts val="0"/>
              </a:spcBef>
              <a:spcAft>
                <a:spcPts val="0"/>
              </a:spcAft>
              <a:buNone/>
            </a:pPr>
            <a:r>
              <a:rPr lang="en"/>
              <a:t>Assessment:</a:t>
            </a:r>
            <a:endParaRPr/>
          </a:p>
          <a:p>
            <a:pPr marL="457200" lvl="0" indent="-298450" algn="l" rtl="0">
              <a:spcBef>
                <a:spcPts val="0"/>
              </a:spcBef>
              <a:spcAft>
                <a:spcPts val="0"/>
              </a:spcAft>
              <a:buSzPts val="1100"/>
              <a:buAutoNum type="arabicParenR"/>
            </a:pPr>
            <a:r>
              <a:rPr lang="en"/>
              <a:t>b</a:t>
            </a:r>
            <a:endParaRPr/>
          </a:p>
          <a:p>
            <a:pPr marL="457200" lvl="0" indent="-298450" algn="l" rtl="0">
              <a:spcBef>
                <a:spcPts val="0"/>
              </a:spcBef>
              <a:spcAft>
                <a:spcPts val="0"/>
              </a:spcAft>
              <a:buSzPts val="1100"/>
              <a:buAutoNum type="arabicParenR"/>
            </a:pPr>
            <a:r>
              <a:rPr lang="en"/>
              <a:t>Tilling: digging up roots and organisms in the soil to prepare for planting</a:t>
            </a:r>
            <a:endParaRPr/>
          </a:p>
          <a:p>
            <a:pPr marL="457200" lvl="0" indent="0" algn="l" rtl="0">
              <a:spcBef>
                <a:spcPts val="0"/>
              </a:spcBef>
              <a:spcAft>
                <a:spcPts val="0"/>
              </a:spcAft>
              <a:buNone/>
            </a:pPr>
            <a:r>
              <a:rPr lang="en"/>
              <a:t>Companion planting: planting different types of crops next to each other so they can all benefit from the resources</a:t>
            </a:r>
            <a:endParaRPr/>
          </a:p>
          <a:p>
            <a:pPr marL="457200" lvl="0" indent="0" algn="l" rtl="0">
              <a:spcBef>
                <a:spcPts val="0"/>
              </a:spcBef>
              <a:spcAft>
                <a:spcPts val="0"/>
              </a:spcAft>
              <a:buNone/>
            </a:pPr>
            <a:r>
              <a:rPr lang="en"/>
              <a:t>Biodiversity: variety of organisms and plants living together in the same habitat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5a339e07a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5a339e07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are there three kinds of farming?  Different goals--1.  Produce as much as fast as possible to earn $, 2. Produce as much as fast as possible that is healthy food and not harm the environment or people --preventing. 3.  Produce best healthy food that helps the environment and people --helping.</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5a339e07a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5a339e0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should be review from the lesson on carbon sequestration:</a:t>
            </a:r>
            <a:endParaRPr/>
          </a:p>
          <a:p>
            <a:pPr marL="0" lvl="0" indent="0" algn="l" rtl="0">
              <a:spcBef>
                <a:spcPts val="0"/>
              </a:spcBef>
              <a:spcAft>
                <a:spcPts val="0"/>
              </a:spcAft>
              <a:buNone/>
            </a:pPr>
            <a:r>
              <a:rPr lang="en"/>
              <a:t>Ask students to recall if they know that farming can contribute to C02 and climate change</a:t>
            </a:r>
            <a:endParaRPr/>
          </a:p>
          <a:p>
            <a:pPr marL="457200" lvl="0" indent="-298450" algn="l" rtl="0">
              <a:lnSpc>
                <a:spcPct val="115000"/>
              </a:lnSpc>
              <a:spcBef>
                <a:spcPts val="0"/>
              </a:spcBef>
              <a:spcAft>
                <a:spcPts val="0"/>
              </a:spcAft>
              <a:buSzPts val="1100"/>
              <a:buChar char="-"/>
            </a:pPr>
            <a:r>
              <a:rPr lang="en"/>
              <a:t>Ask students to discuss what they know about global warming and climate change (questions on slide)</a:t>
            </a:r>
            <a:endParaRPr/>
          </a:p>
          <a:p>
            <a:pPr marL="457200" lvl="0" indent="-298450" algn="l" rtl="0">
              <a:lnSpc>
                <a:spcPct val="115000"/>
              </a:lnSpc>
              <a:spcBef>
                <a:spcPts val="0"/>
              </a:spcBef>
              <a:spcAft>
                <a:spcPts val="0"/>
              </a:spcAft>
              <a:buSzPts val="1100"/>
              <a:buChar char="-"/>
            </a:pPr>
            <a:r>
              <a:rPr lang="en"/>
              <a:t>We’re going to talk about how some types of farming increase the CO2 in the atmosphere and how some types decrease carbon emissions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5a339e07a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5a339e07a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arrows represent the amount of emissions each type of farming produces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5a339e07a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5a339e07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Explain the definition of tilling: digging up roots and organisms in the soil to prepare for planting</a:t>
            </a:r>
            <a:endParaRPr/>
          </a:p>
          <a:p>
            <a:pPr marL="457200" lvl="0" indent="-298450" algn="l" rtl="0">
              <a:lnSpc>
                <a:spcPct val="115000"/>
              </a:lnSpc>
              <a:spcBef>
                <a:spcPts val="1600"/>
              </a:spcBef>
              <a:spcAft>
                <a:spcPts val="0"/>
              </a:spcAft>
              <a:buSzPts val="1100"/>
              <a:buChar char="-"/>
            </a:pPr>
            <a:r>
              <a:rPr lang="en"/>
              <a:t>Add that tilling releases carbon from the soil into the atmosphere, adding to global warming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7a9b75bd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7a9b75bd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latin typeface="Open Sans"/>
                <a:ea typeface="Open Sans"/>
                <a:cs typeface="Open Sans"/>
                <a:sym typeface="Open Sans"/>
              </a:rPr>
              <a:t>Time stamp for video: 1:27 - 2:51</a:t>
            </a:r>
            <a:endParaRPr sz="1400">
              <a:latin typeface="Open Sans"/>
              <a:ea typeface="Open Sans"/>
              <a:cs typeface="Open Sans"/>
              <a:sym typeface="Open Sans"/>
            </a:endParaRPr>
          </a:p>
          <a:p>
            <a:pPr marL="0" lvl="0" indent="0" algn="l" rtl="0">
              <a:lnSpc>
                <a:spcPct val="115000"/>
              </a:lnSpc>
              <a:spcBef>
                <a:spcPts val="1600"/>
              </a:spcBef>
              <a:spcAft>
                <a:spcPts val="0"/>
              </a:spcAft>
              <a:buNone/>
            </a:pPr>
            <a:r>
              <a:rPr lang="en" sz="1400">
                <a:latin typeface="Open Sans"/>
                <a:ea typeface="Open Sans"/>
                <a:cs typeface="Open Sans"/>
                <a:sym typeface="Open Sans"/>
              </a:rPr>
              <a:t>At 1:40: pause and point out how the conventional farmers are tilling the land for monocropping</a:t>
            </a:r>
            <a:endParaRPr sz="1400">
              <a:latin typeface="Open Sans"/>
              <a:ea typeface="Open Sans"/>
              <a:cs typeface="Open Sans"/>
              <a:sym typeface="Open Sans"/>
            </a:endParaRPr>
          </a:p>
          <a:p>
            <a:pPr marL="0" lvl="0" indent="0" algn="l" rtl="0">
              <a:lnSpc>
                <a:spcPct val="115000"/>
              </a:lnSpc>
              <a:spcBef>
                <a:spcPts val="1600"/>
              </a:spcBef>
              <a:spcAft>
                <a:spcPts val="0"/>
              </a:spcAft>
              <a:buNone/>
            </a:pPr>
            <a:r>
              <a:rPr lang="en" sz="1400">
                <a:latin typeface="Open Sans"/>
                <a:ea typeface="Open Sans"/>
                <a:cs typeface="Open Sans"/>
                <a:sym typeface="Open Sans"/>
              </a:rPr>
              <a:t>You can also see here how diesel fuel is being used by the machine</a:t>
            </a:r>
            <a:endParaRPr sz="1400">
              <a:latin typeface="Open Sans"/>
              <a:ea typeface="Open Sans"/>
              <a:cs typeface="Open Sans"/>
              <a:sym typeface="Open Sans"/>
            </a:endParaRPr>
          </a:p>
          <a:p>
            <a:pPr marL="0" lvl="0" indent="0" algn="l" rtl="0">
              <a:lnSpc>
                <a:spcPct val="115000"/>
              </a:lnSpc>
              <a:spcBef>
                <a:spcPts val="1600"/>
              </a:spcBef>
              <a:spcAft>
                <a:spcPts val="1600"/>
              </a:spcAft>
              <a:buNone/>
            </a:pPr>
            <a:r>
              <a:rPr lang="en" sz="1400">
                <a:latin typeface="Open Sans"/>
                <a:ea typeface="Open Sans"/>
                <a:cs typeface="Open Sans"/>
                <a:sym typeface="Open Sans"/>
              </a:rPr>
              <a:t>At the end of the video: reiterate that this is how a majority of agriculture is produced</a:t>
            </a:r>
            <a:endParaRPr sz="1400">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5a339e07a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5a339e07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5a339e07a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5a339e07a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5a339e07a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5a339e07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more about the idea of biodiversity:</a:t>
            </a:r>
            <a:endParaRPr/>
          </a:p>
          <a:p>
            <a:pPr marL="457200" lvl="0" indent="-298450" algn="l" rtl="0">
              <a:spcBef>
                <a:spcPts val="0"/>
              </a:spcBef>
              <a:spcAft>
                <a:spcPts val="0"/>
              </a:spcAft>
              <a:buSzPts val="1100"/>
              <a:buChar char="-"/>
            </a:pPr>
            <a:r>
              <a:rPr lang="en"/>
              <a:t>It is the variety of life in a community or garden and their relationships with each other</a:t>
            </a:r>
            <a:endParaRPr/>
          </a:p>
          <a:p>
            <a:pPr marL="457200" lvl="0" indent="-298450" algn="l" rtl="0">
              <a:spcBef>
                <a:spcPts val="0"/>
              </a:spcBef>
              <a:spcAft>
                <a:spcPts val="0"/>
              </a:spcAft>
              <a:buSzPts val="1100"/>
              <a:buChar char="-"/>
            </a:pPr>
            <a:r>
              <a:rPr lang="en"/>
              <a:t>For example: the bees pollinate the flowers, the plants provide food for the birds and squirrels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fSEtiixgRJ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youtube.com/watch?v=FwaNH6khB0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mywBHYqivcGICZ_3tpej6hOPw7qy9GipPUzBwmDl3CU/edit?usp=shari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hyperlink" Target="http://www.youtube.com/watch?v=skfPv8tNU8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skfPv8tNU8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Regenerative Farming</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Seeds To Plate Lesson Plan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2" descr="Regenerative agriculture is an effective way to restore biodiversity and stabilize the climate, but what exactly is it? This video explores three different regenerative practices that have great potential both in food production and in healing the land.&#10;&#10;Support me on Patreon: https://patreon.com/Jimi&#10;Support me on Liberapay https://liberapay.com/Jimi&#10;&#10;To engage more with these ideas, visit https://charleseisenstein.org/climate&#10;Visit Charles' YouTube channel: https://youtube.com/user/CharlesEisenstein&#10;&#10;Music: Dubious Doings by Thomas Howe (used with permission)&#10;&#10;Sources:&#10;&#10;Organic Agriculture does more harm than good&#10;Searchinger et al., Assessing the efficiency of changes in land use for mitigating climate change, 2018.&#10;https://www.nature.com/articles/s41586-018-0757-z&#10;&#10;Bacteria Converts Ammonium into Nitrite and Nitrate:&#10;Jeff Lowenfels &amp; Wayne Lewis, Teaming with Microbes, 2006, 48.&#10;&#10;Myceilium brings water to plants:&#10;Ibid, 57.&#10;&#10;Worms increase water absorption and allow plant roots to penetrate deeper:&#10;Ibid, 89.&#10;&#10;Fertilizer leeches into water:&#10;Ministry of Agriculture, Food and Rural Affairs, 2005.&#10;http://www.omafra.gov.on.ca/english/engineer/facts/05-073.htm&#10;&#10;Regenerative grazing can sequester carbon:&#10;Sanderman et al., Impacts of Rotational Grazing on Soil Carbon in Native Grass-Based Pastures in Southern Australia, 2015.&#10;https://journals.plos.org/plosone/article%3Fid%3D10.1371/journal.pone.0136157&#10;&#10;Regenerative grazing can build soil and reverse desertification:&#10;Allan Savory, Holistic Management, 1999, 244.&#10;&#10;The growth of grass:&#10;Global Rangelands, Basics of Grass Growth&#10;https://globalrangelands.org/topics/rangeland-ecology/grass-growth&#10;Julius Ruechel, The Daily Pasture Rotation, 2009.&#10;https://www.grass-fed-solutions.com/pasture-rotation.html&#10;&#10;Overgrazing leads to erosion, drought, and desertification:&#10;Ibanez et al., Desertification due to overgrazing in a dynamic commercial livestock–grass–soil system, 2007.&#10;https://www.sciencedirect.com/science/article/pii/S0304380007000993&#10;&#10;Food forests consist of 7 layers:&#10;Toby Hemenway, Gaia's Garden, 2001, 172." title="What is Regenerative Agriculture?">
            <a:hlinkClick r:id="rId3"/>
          </p:cNvPr>
          <p:cNvPicPr preferRelativeResize="0"/>
          <p:nvPr/>
        </p:nvPicPr>
        <p:blipFill>
          <a:blip r:embed="rId4">
            <a:alphaModFix/>
          </a:blip>
          <a:stretch>
            <a:fillRect/>
          </a:stretch>
        </p:blipFill>
        <p:spPr>
          <a:xfrm>
            <a:off x="1927400" y="588300"/>
            <a:ext cx="5289200" cy="3966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623400" y="4555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Three Sisters</a:t>
            </a:r>
            <a:endParaRPr/>
          </a:p>
        </p:txBody>
      </p:sp>
      <p:sp>
        <p:nvSpPr>
          <p:cNvPr id="142" name="Google Shape;142;p23"/>
          <p:cNvSpPr txBox="1">
            <a:spLocks noGrp="1"/>
          </p:cNvSpPr>
          <p:nvPr>
            <p:ph type="body" idx="1"/>
          </p:nvPr>
        </p:nvSpPr>
        <p:spPr>
          <a:xfrm>
            <a:off x="464650" y="2844225"/>
            <a:ext cx="3718800" cy="16425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Char char="●"/>
            </a:pPr>
            <a:r>
              <a:rPr lang="en"/>
              <a:t>They help each other grow</a:t>
            </a:r>
            <a:endParaRPr/>
          </a:p>
          <a:p>
            <a:pPr marL="914400" lvl="1" indent="-317500" algn="l" rtl="0">
              <a:spcBef>
                <a:spcPts val="1000"/>
              </a:spcBef>
              <a:spcAft>
                <a:spcPts val="0"/>
              </a:spcAft>
              <a:buSzPts val="1400"/>
              <a:buChar char="○"/>
            </a:pPr>
            <a:r>
              <a:rPr lang="en"/>
              <a:t>Beans fix nitrogen into soil, needed by corn and squash </a:t>
            </a:r>
            <a:endParaRPr/>
          </a:p>
          <a:p>
            <a:pPr marL="914400" lvl="1" indent="-317500" algn="l" rtl="0">
              <a:spcBef>
                <a:spcPts val="0"/>
              </a:spcBef>
              <a:spcAft>
                <a:spcPts val="0"/>
              </a:spcAft>
              <a:buSzPts val="1400"/>
              <a:buChar char="○"/>
            </a:pPr>
            <a:r>
              <a:rPr lang="en"/>
              <a:t>Corn structure lets beans climb</a:t>
            </a:r>
            <a:endParaRPr/>
          </a:p>
          <a:p>
            <a:pPr marL="914400" lvl="1" indent="-317500" algn="l" rtl="0">
              <a:spcBef>
                <a:spcPts val="0"/>
              </a:spcBef>
              <a:spcAft>
                <a:spcPts val="0"/>
              </a:spcAft>
              <a:buSzPts val="1400"/>
              <a:buChar char="○"/>
            </a:pPr>
            <a:r>
              <a:rPr lang="en"/>
              <a:t>Squash creates moist soil, prickly vines prevent pests</a:t>
            </a:r>
            <a:endParaRPr/>
          </a:p>
          <a:p>
            <a:pPr marL="914400" lvl="0" indent="0" algn="l" rtl="0">
              <a:spcBef>
                <a:spcPts val="1000"/>
              </a:spcBef>
              <a:spcAft>
                <a:spcPts val="1000"/>
              </a:spcAft>
              <a:buNone/>
            </a:pPr>
            <a:endParaRPr/>
          </a:p>
        </p:txBody>
      </p:sp>
      <p:pic>
        <p:nvPicPr>
          <p:cNvPr id="143" name="Google Shape;143;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285150" y="520350"/>
            <a:ext cx="4377875" cy="2472800"/>
          </a:xfrm>
          <a:prstGeom prst="rect">
            <a:avLst/>
          </a:prstGeom>
          <a:noFill/>
          <a:ln>
            <a:noFill/>
          </a:ln>
        </p:spPr>
      </p:pic>
      <p:sp>
        <p:nvSpPr>
          <p:cNvPr id="144" name="Google Shape;144;p23"/>
          <p:cNvSpPr txBox="1"/>
          <p:nvPr/>
        </p:nvSpPr>
        <p:spPr>
          <a:xfrm>
            <a:off x="4285125" y="3198350"/>
            <a:ext cx="4377900" cy="1176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00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Benefits:</a:t>
            </a:r>
            <a:endParaRPr>
              <a:solidFill>
                <a:schemeClr val="dk2"/>
              </a:solidFill>
              <a:latin typeface="Open Sans"/>
              <a:ea typeface="Open Sans"/>
              <a:cs typeface="Open Sans"/>
              <a:sym typeface="Open Sans"/>
            </a:endParaRPr>
          </a:p>
          <a:p>
            <a:pPr marL="914400" lvl="1" indent="-317500" algn="l" rtl="0">
              <a:lnSpc>
                <a:spcPct val="115000"/>
              </a:lnSpc>
              <a:spcBef>
                <a:spcPts val="10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Farmer does not need to use fertilizer or pesticides</a:t>
            </a:r>
            <a:endParaRPr>
              <a:solidFill>
                <a:schemeClr val="dk2"/>
              </a:solidFill>
              <a:latin typeface="Open Sans"/>
              <a:ea typeface="Open Sans"/>
              <a:cs typeface="Open Sans"/>
              <a:sym typeface="Open Sans"/>
            </a:endParaRPr>
          </a:p>
          <a:p>
            <a:pPr marL="914400" lvl="1" indent="-317500" algn="l" rtl="0">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Does not damage the soil</a:t>
            </a:r>
            <a:endParaRPr>
              <a:latin typeface="Open Sans"/>
              <a:ea typeface="Open Sans"/>
              <a:cs typeface="Open Sans"/>
              <a:sym typeface="Open Sans"/>
            </a:endParaRPr>
          </a:p>
        </p:txBody>
      </p:sp>
      <p:sp>
        <p:nvSpPr>
          <p:cNvPr id="145" name="Google Shape;145;p23"/>
          <p:cNvSpPr txBox="1"/>
          <p:nvPr/>
        </p:nvSpPr>
        <p:spPr>
          <a:xfrm>
            <a:off x="464650" y="1966550"/>
            <a:ext cx="3533400" cy="1026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Mayan Farming Practice planted 3 crops together:</a:t>
            </a:r>
            <a:endParaRPr sz="1800">
              <a:solidFill>
                <a:schemeClr val="dk2"/>
              </a:solidFill>
              <a:latin typeface="Open Sans"/>
              <a:ea typeface="Open Sans"/>
              <a:cs typeface="Open Sans"/>
              <a:sym typeface="Open Sans"/>
            </a:endParaRPr>
          </a:p>
          <a:p>
            <a:pPr marL="914400" lvl="1" indent="-317500" algn="l" rtl="0">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Corn, pole beans, squash</a:t>
            </a:r>
            <a:endParaRPr>
              <a:solidFill>
                <a:schemeClr val="dk2"/>
              </a:solidFill>
              <a:latin typeface="Open Sans"/>
              <a:ea typeface="Open Sans"/>
              <a:cs typeface="Open Sans"/>
              <a:sym typeface="Open Sans"/>
            </a:endParaRPr>
          </a:p>
          <a:p>
            <a:pPr marL="0" lvl="0" indent="0" algn="l" rtl="0">
              <a:lnSpc>
                <a:spcPct val="115000"/>
              </a:lnSpc>
              <a:spcBef>
                <a:spcPts val="1600"/>
              </a:spcBef>
              <a:spcAft>
                <a:spcPts val="0"/>
              </a:spcAft>
              <a:buNone/>
            </a:pPr>
            <a:endParaRPr sz="1800">
              <a:solidFill>
                <a:schemeClr val="dk2"/>
              </a:solidFill>
              <a:latin typeface="Open Sans"/>
              <a:ea typeface="Open Sans"/>
              <a:cs typeface="Open Sans"/>
              <a:sym typeface="Open Sans"/>
            </a:endParaRPr>
          </a:p>
          <a:p>
            <a:pPr marL="457200" lvl="0" indent="0" algn="l" rtl="0">
              <a:lnSpc>
                <a:spcPct val="115000"/>
              </a:lnSpc>
              <a:spcBef>
                <a:spcPts val="1000"/>
              </a:spcBef>
              <a:spcAft>
                <a:spcPts val="1600"/>
              </a:spcAft>
              <a:buNone/>
            </a:pPr>
            <a:endParaRPr>
              <a:solidFill>
                <a:schemeClr val="dk2"/>
              </a:solidFill>
              <a:latin typeface="Open Sans"/>
              <a:ea typeface="Open Sans"/>
              <a:cs typeface="Open Sans"/>
              <a:sym typeface="Open Sans"/>
            </a:endParaRPr>
          </a:p>
        </p:txBody>
      </p:sp>
      <p:sp>
        <p:nvSpPr>
          <p:cNvPr id="146" name="Google Shape;146;p23"/>
          <p:cNvSpPr txBox="1"/>
          <p:nvPr/>
        </p:nvSpPr>
        <p:spPr>
          <a:xfrm>
            <a:off x="638725" y="1299875"/>
            <a:ext cx="3070500" cy="54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u="sng">
                <a:solidFill>
                  <a:srgbClr val="1155CC"/>
                </a:solidFill>
                <a:hlinkClick r:id="rId4"/>
              </a:rPr>
              <a:t>https://www.youtube.com/watch?v=FwaNH6khB0k</a:t>
            </a:r>
            <a:endParaRPr sz="15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Activity (5 min)</a:t>
            </a:r>
            <a:endParaRPr/>
          </a:p>
        </p:txBody>
      </p:sp>
      <p:sp>
        <p:nvSpPr>
          <p:cNvPr id="152" name="Google Shape;152;p24"/>
          <p:cNvSpPr txBox="1">
            <a:spLocks noGrp="1"/>
          </p:cNvSpPr>
          <p:nvPr>
            <p:ph type="body" idx="1"/>
          </p:nvPr>
        </p:nvSpPr>
        <p:spPr>
          <a:xfrm>
            <a:off x="311700" y="1266325"/>
            <a:ext cx="8520600" cy="138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Fill out this table in groups of 3-4 </a:t>
            </a:r>
            <a:endParaRPr/>
          </a:p>
          <a:p>
            <a:pPr marL="0" lvl="0" indent="0" algn="l" rtl="0">
              <a:spcBef>
                <a:spcPts val="1600"/>
              </a:spcBef>
              <a:spcAft>
                <a:spcPts val="0"/>
              </a:spcAft>
              <a:buNone/>
            </a:pPr>
            <a:r>
              <a:rPr lang="en" sz="1300" u="sng">
                <a:solidFill>
                  <a:srgbClr val="1155CC"/>
                </a:solidFill>
                <a:latin typeface="Arial"/>
                <a:ea typeface="Arial"/>
                <a:cs typeface="Arial"/>
                <a:sym typeface="Arial"/>
                <a:hlinkClick r:id="rId3"/>
              </a:rPr>
              <a:t>https://docs.google.com/document/d/1mywBHYqivcGICZ_3tpej6hOPw7qy9GipPUzBwmDl3CU/edit?usp=sharing</a:t>
            </a:r>
            <a:endParaRPr sz="2000"/>
          </a:p>
        </p:txBody>
      </p:sp>
      <p:pic>
        <p:nvPicPr>
          <p:cNvPr id="153" name="Google Shape;153;p24"/>
          <p:cNvPicPr preferRelativeResize="0"/>
          <p:nvPr/>
        </p:nvPicPr>
        <p:blipFill rotWithShape="1">
          <a:blip r:embed="rId4" cstate="screen">
            <a:alphaModFix/>
            <a:extLst>
              <a:ext uri="{28A0092B-C50C-407E-A947-70E740481C1C}">
                <a14:useLocalDpi xmlns:a14="http://schemas.microsoft.com/office/drawing/2010/main"/>
              </a:ext>
            </a:extLst>
          </a:blip>
          <a:srcRect l="-14652"/>
          <a:stretch/>
        </p:blipFill>
        <p:spPr>
          <a:xfrm>
            <a:off x="0" y="2382500"/>
            <a:ext cx="2910348" cy="2182775"/>
          </a:xfrm>
          <a:prstGeom prst="rect">
            <a:avLst/>
          </a:prstGeom>
          <a:noFill/>
          <a:ln>
            <a:noFill/>
          </a:ln>
        </p:spPr>
      </p:pic>
      <p:pic>
        <p:nvPicPr>
          <p:cNvPr id="154" name="Google Shape;154;p2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026868" y="2382500"/>
            <a:ext cx="2910366" cy="2182775"/>
          </a:xfrm>
          <a:prstGeom prst="rect">
            <a:avLst/>
          </a:prstGeom>
          <a:noFill/>
          <a:ln>
            <a:noFill/>
          </a:ln>
        </p:spPr>
      </p:pic>
      <p:pic>
        <p:nvPicPr>
          <p:cNvPr id="155" name="Google Shape;155;p24"/>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053750" y="2396149"/>
            <a:ext cx="2910350" cy="21554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457975" y="445025"/>
            <a:ext cx="79641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Any ideas on how to use Regenerative Agriculture in the garden?</a:t>
            </a:r>
            <a:endParaRPr sz="2600"/>
          </a:p>
        </p:txBody>
      </p:sp>
      <p:pic>
        <p:nvPicPr>
          <p:cNvPr id="161" name="Google Shape;161;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9450" y="1372325"/>
            <a:ext cx="5189001" cy="2952175"/>
          </a:xfrm>
          <a:prstGeom prst="rect">
            <a:avLst/>
          </a:prstGeom>
          <a:noFill/>
          <a:ln>
            <a:noFill/>
          </a:ln>
        </p:spPr>
      </p:pic>
      <p:pic>
        <p:nvPicPr>
          <p:cNvPr id="162" name="Google Shape;162;p25"/>
          <p:cNvPicPr preferRelativeResize="0"/>
          <p:nvPr/>
        </p:nvPicPr>
        <p:blipFill>
          <a:blip r:embed="rId4">
            <a:alphaModFix/>
          </a:blip>
          <a:stretch>
            <a:fillRect/>
          </a:stretch>
        </p:blipFill>
        <p:spPr>
          <a:xfrm>
            <a:off x="6010713" y="1238850"/>
            <a:ext cx="2744925" cy="1829950"/>
          </a:xfrm>
          <a:prstGeom prst="rect">
            <a:avLst/>
          </a:prstGeom>
          <a:noFill/>
          <a:ln>
            <a:noFill/>
          </a:ln>
        </p:spPr>
      </p:pic>
      <p:pic>
        <p:nvPicPr>
          <p:cNvPr id="163" name="Google Shape;163;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045900" y="3252529"/>
            <a:ext cx="2674551" cy="1399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Outdoor Activity (15 min)</a:t>
            </a:r>
            <a:endParaRPr/>
          </a:p>
        </p:txBody>
      </p:sp>
      <p:sp>
        <p:nvSpPr>
          <p:cNvPr id="169" name="Google Shape;169;p26"/>
          <p:cNvSpPr txBox="1">
            <a:spLocks noGrp="1"/>
          </p:cNvSpPr>
          <p:nvPr>
            <p:ph type="body" idx="1"/>
          </p:nvPr>
        </p:nvSpPr>
        <p:spPr>
          <a:xfrm>
            <a:off x="311700" y="1019800"/>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36550" algn="l" rtl="0">
              <a:spcBef>
                <a:spcPts val="1600"/>
              </a:spcBef>
              <a:spcAft>
                <a:spcPts val="0"/>
              </a:spcAft>
              <a:buClr>
                <a:srgbClr val="000000"/>
              </a:buClr>
              <a:buSzPts val="1700"/>
              <a:buChar char="●"/>
            </a:pPr>
            <a:r>
              <a:rPr lang="en" sz="1700">
                <a:solidFill>
                  <a:srgbClr val="000000"/>
                </a:solidFill>
              </a:rPr>
              <a:t>Observe three sisters in the garden: corn, beans, squash</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See a sample of soil with roots branching out</a:t>
            </a:r>
            <a:endParaRPr sz="1700">
              <a:solidFill>
                <a:srgbClr val="000000"/>
              </a:solidFill>
            </a:endParaRPr>
          </a:p>
          <a:p>
            <a:pPr marL="914400" lvl="1" indent="-336550" algn="l" rtl="0">
              <a:spcBef>
                <a:spcPts val="0"/>
              </a:spcBef>
              <a:spcAft>
                <a:spcPts val="0"/>
              </a:spcAft>
              <a:buClr>
                <a:srgbClr val="000000"/>
              </a:buClr>
              <a:buSzPts val="1700"/>
              <a:buChar char="○"/>
            </a:pPr>
            <a:r>
              <a:rPr lang="en" sz="1700">
                <a:solidFill>
                  <a:srgbClr val="000000"/>
                </a:solidFill>
              </a:rPr>
              <a:t>till farming would cut off these roots.</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Find an animal in the garden that is participating in regenerative farming. (example: worm, bee, butterfly)</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Prepare a bed using regenerative techniques</a:t>
            </a:r>
            <a:endParaRPr sz="1700">
              <a:solidFill>
                <a:srgbClr val="000000"/>
              </a:solidFill>
            </a:endParaRPr>
          </a:p>
          <a:p>
            <a:pPr marL="914400" lvl="1" indent="-336550" algn="l" rtl="0">
              <a:spcBef>
                <a:spcPts val="0"/>
              </a:spcBef>
              <a:spcAft>
                <a:spcPts val="0"/>
              </a:spcAft>
              <a:buClr>
                <a:srgbClr val="000000"/>
              </a:buClr>
              <a:buSzPts val="1700"/>
              <a:buChar char="○"/>
            </a:pPr>
            <a:r>
              <a:rPr lang="en" sz="1700">
                <a:solidFill>
                  <a:srgbClr val="000000"/>
                </a:solidFill>
              </a:rPr>
              <a:t>Leave roots in and disturbing soil as little as possible</a:t>
            </a:r>
            <a:endParaRPr sz="1700">
              <a:solidFill>
                <a:srgbClr val="000000"/>
              </a:solidFill>
            </a:endParaRPr>
          </a:p>
          <a:p>
            <a:pPr marL="0" lvl="0" indent="0" algn="l" rtl="0">
              <a:spcBef>
                <a:spcPts val="0"/>
              </a:spcBef>
              <a:spcAft>
                <a:spcPts val="0"/>
              </a:spcAft>
              <a:buNone/>
            </a:pPr>
            <a:endParaRPr/>
          </a:p>
        </p:txBody>
      </p:sp>
      <p:pic>
        <p:nvPicPr>
          <p:cNvPr id="170" name="Google Shape;170;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16201" y="918875"/>
            <a:ext cx="2016100" cy="1344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367750" y="1872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Reflection Question</a:t>
            </a:r>
            <a:endParaRPr/>
          </a:p>
        </p:txBody>
      </p:sp>
      <p:sp>
        <p:nvSpPr>
          <p:cNvPr id="176" name="Google Shape;176;p27"/>
          <p:cNvSpPr txBox="1">
            <a:spLocks noGrp="1"/>
          </p:cNvSpPr>
          <p:nvPr>
            <p:ph type="body" idx="1"/>
          </p:nvPr>
        </p:nvSpPr>
        <p:spPr>
          <a:xfrm>
            <a:off x="282700" y="1051575"/>
            <a:ext cx="8350500" cy="1024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000000"/>
              </a:buClr>
              <a:buSzPts val="1300"/>
              <a:buAutoNum type="arabicParenR"/>
            </a:pPr>
            <a:r>
              <a:rPr lang="en" sz="1300">
                <a:solidFill>
                  <a:srgbClr val="000000"/>
                </a:solidFill>
              </a:rPr>
              <a:t>What are some ways you think regenerative farming can reduce carbon emissions and benefit the environment in general?</a:t>
            </a:r>
            <a:endParaRPr sz="1300">
              <a:solidFill>
                <a:srgbClr val="000000"/>
              </a:solidFill>
            </a:endParaRPr>
          </a:p>
          <a:p>
            <a:pPr marL="0" lvl="0" indent="0" algn="l" rtl="0">
              <a:spcBef>
                <a:spcPts val="0"/>
              </a:spcBef>
              <a:spcAft>
                <a:spcPts val="0"/>
              </a:spcAft>
              <a:buNone/>
            </a:pPr>
            <a:endParaRPr sz="1100" b="1">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177" name="Google Shape;177;p27"/>
          <p:cNvSpPr txBox="1">
            <a:spLocks noGrp="1"/>
          </p:cNvSpPr>
          <p:nvPr>
            <p:ph type="title"/>
          </p:nvPr>
        </p:nvSpPr>
        <p:spPr>
          <a:xfrm>
            <a:off x="282700" y="17268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Assessment Questions</a:t>
            </a:r>
            <a:endParaRPr/>
          </a:p>
        </p:txBody>
      </p:sp>
      <p:sp>
        <p:nvSpPr>
          <p:cNvPr id="178" name="Google Shape;178;p27"/>
          <p:cNvSpPr txBox="1"/>
          <p:nvPr/>
        </p:nvSpPr>
        <p:spPr>
          <a:xfrm>
            <a:off x="282700" y="2434200"/>
            <a:ext cx="7295100" cy="13446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000000"/>
              </a:buClr>
              <a:buSzPts val="1300"/>
              <a:buFont typeface="Open Sans"/>
              <a:buAutoNum type="arabicParenR"/>
            </a:pPr>
            <a:r>
              <a:rPr lang="en" sz="1300">
                <a:latin typeface="Open Sans"/>
                <a:ea typeface="Open Sans"/>
                <a:cs typeface="Open Sans"/>
                <a:sym typeface="Open Sans"/>
              </a:rPr>
              <a:t>What is the goal of regenerative farming?</a:t>
            </a:r>
            <a:endParaRPr sz="1300">
              <a:latin typeface="Open Sans"/>
              <a:ea typeface="Open Sans"/>
              <a:cs typeface="Open Sans"/>
              <a:sym typeface="Open Sans"/>
            </a:endParaRPr>
          </a:p>
          <a:p>
            <a:pPr marL="914400" lvl="1" indent="-311150" algn="l" rtl="0">
              <a:lnSpc>
                <a:spcPct val="115000"/>
              </a:lnSpc>
              <a:spcBef>
                <a:spcPts val="0"/>
              </a:spcBef>
              <a:spcAft>
                <a:spcPts val="0"/>
              </a:spcAft>
              <a:buClr>
                <a:schemeClr val="dk2"/>
              </a:buClr>
              <a:buSzPts val="1300"/>
              <a:buFont typeface="Open Sans"/>
              <a:buAutoNum type="alphaLcParenR"/>
            </a:pPr>
            <a:r>
              <a:rPr lang="en" sz="1300">
                <a:latin typeface="Open Sans"/>
                <a:ea typeface="Open Sans"/>
                <a:cs typeface="Open Sans"/>
                <a:sym typeface="Open Sans"/>
              </a:rPr>
              <a:t>Use chemical pesticides to mass produce crops</a:t>
            </a:r>
            <a:endParaRPr sz="1300">
              <a:latin typeface="Open Sans"/>
              <a:ea typeface="Open Sans"/>
              <a:cs typeface="Open Sans"/>
              <a:sym typeface="Open Sans"/>
            </a:endParaRPr>
          </a:p>
          <a:p>
            <a:pPr marL="914400" lvl="1" indent="-311150" algn="l" rtl="0">
              <a:lnSpc>
                <a:spcPct val="115000"/>
              </a:lnSpc>
              <a:spcBef>
                <a:spcPts val="0"/>
              </a:spcBef>
              <a:spcAft>
                <a:spcPts val="0"/>
              </a:spcAft>
              <a:buClr>
                <a:schemeClr val="dk2"/>
              </a:buClr>
              <a:buSzPts val="1300"/>
              <a:buFont typeface="Open Sans"/>
              <a:buAutoNum type="alphaLcParenR"/>
            </a:pPr>
            <a:r>
              <a:rPr lang="en" sz="1300">
                <a:latin typeface="Open Sans"/>
                <a:ea typeface="Open Sans"/>
                <a:cs typeface="Open Sans"/>
                <a:sym typeface="Open Sans"/>
              </a:rPr>
              <a:t>Actively maintain biodiversity in the farm using </a:t>
            </a:r>
            <a:endParaRPr sz="1300">
              <a:latin typeface="Open Sans"/>
              <a:ea typeface="Open Sans"/>
              <a:cs typeface="Open Sans"/>
              <a:sym typeface="Open Sans"/>
            </a:endParaRPr>
          </a:p>
          <a:p>
            <a:pPr marL="914400" lvl="0" indent="0" algn="l" rtl="0">
              <a:lnSpc>
                <a:spcPct val="115000"/>
              </a:lnSpc>
              <a:spcBef>
                <a:spcPts val="0"/>
              </a:spcBef>
              <a:spcAft>
                <a:spcPts val="0"/>
              </a:spcAft>
              <a:buNone/>
            </a:pPr>
            <a:r>
              <a:rPr lang="en" sz="1300">
                <a:latin typeface="Open Sans"/>
                <a:ea typeface="Open Sans"/>
                <a:cs typeface="Open Sans"/>
                <a:sym typeface="Open Sans"/>
              </a:rPr>
              <a:t>sustainable methods</a:t>
            </a:r>
            <a:endParaRPr sz="1300">
              <a:latin typeface="Open Sans"/>
              <a:ea typeface="Open Sans"/>
              <a:cs typeface="Open Sans"/>
              <a:sym typeface="Open Sans"/>
            </a:endParaRPr>
          </a:p>
          <a:p>
            <a:pPr marL="914400" lvl="1" indent="-311150" algn="l" rtl="0">
              <a:lnSpc>
                <a:spcPct val="115000"/>
              </a:lnSpc>
              <a:spcBef>
                <a:spcPts val="0"/>
              </a:spcBef>
              <a:spcAft>
                <a:spcPts val="0"/>
              </a:spcAft>
              <a:buClr>
                <a:schemeClr val="dk2"/>
              </a:buClr>
              <a:buSzPts val="1300"/>
              <a:buFont typeface="Open Sans"/>
              <a:buAutoNum type="alphaLcParenR"/>
            </a:pPr>
            <a:r>
              <a:rPr lang="en" sz="1300">
                <a:latin typeface="Open Sans"/>
                <a:ea typeface="Open Sans"/>
                <a:cs typeface="Open Sans"/>
                <a:sym typeface="Open Sans"/>
              </a:rPr>
              <a:t>Use solely natural farming techniques to ensure the </a:t>
            </a:r>
            <a:endParaRPr sz="1300">
              <a:latin typeface="Open Sans"/>
              <a:ea typeface="Open Sans"/>
              <a:cs typeface="Open Sans"/>
              <a:sym typeface="Open Sans"/>
            </a:endParaRPr>
          </a:p>
          <a:p>
            <a:pPr marL="914400" lvl="0" indent="0" algn="l" rtl="0">
              <a:lnSpc>
                <a:spcPct val="115000"/>
              </a:lnSpc>
              <a:spcBef>
                <a:spcPts val="0"/>
              </a:spcBef>
              <a:spcAft>
                <a:spcPts val="0"/>
              </a:spcAft>
              <a:buNone/>
            </a:pPr>
            <a:r>
              <a:rPr lang="en" sz="1300">
                <a:latin typeface="Open Sans"/>
                <a:ea typeface="Open Sans"/>
                <a:cs typeface="Open Sans"/>
                <a:sym typeface="Open Sans"/>
              </a:rPr>
              <a:t>health of consumers</a:t>
            </a:r>
            <a:endParaRPr sz="1300">
              <a:latin typeface="Open Sans"/>
              <a:ea typeface="Open Sans"/>
              <a:cs typeface="Open Sans"/>
              <a:sym typeface="Open Sans"/>
            </a:endParaRPr>
          </a:p>
          <a:p>
            <a:pPr marL="0" lvl="0" indent="0" algn="l" rtl="0">
              <a:lnSpc>
                <a:spcPct val="115000"/>
              </a:lnSpc>
              <a:spcBef>
                <a:spcPts val="0"/>
              </a:spcBef>
              <a:spcAft>
                <a:spcPts val="0"/>
              </a:spcAft>
              <a:buNone/>
            </a:pPr>
            <a:endParaRPr sz="1300">
              <a:latin typeface="Open Sans"/>
              <a:ea typeface="Open Sans"/>
              <a:cs typeface="Open Sans"/>
              <a:sym typeface="Open Sans"/>
            </a:endParaRPr>
          </a:p>
          <a:p>
            <a:pPr marL="457200" lvl="0" indent="-311150" algn="l" rtl="0">
              <a:lnSpc>
                <a:spcPct val="115000"/>
              </a:lnSpc>
              <a:spcBef>
                <a:spcPts val="0"/>
              </a:spcBef>
              <a:spcAft>
                <a:spcPts val="0"/>
              </a:spcAft>
              <a:buClr>
                <a:srgbClr val="000000"/>
              </a:buClr>
              <a:buSzPts val="1300"/>
              <a:buFont typeface="Open Sans"/>
              <a:buAutoNum type="arabicParenR"/>
            </a:pPr>
            <a:r>
              <a:rPr lang="en" sz="1300">
                <a:latin typeface="Open Sans"/>
                <a:ea typeface="Open Sans"/>
                <a:cs typeface="Open Sans"/>
                <a:sym typeface="Open Sans"/>
              </a:rPr>
              <a:t>What are the definitions of companion planting, tilling, and biodiversity?</a:t>
            </a:r>
            <a:endParaRPr sz="1600">
              <a:latin typeface="Open Sans"/>
              <a:ea typeface="Open Sans"/>
              <a:cs typeface="Open Sans"/>
              <a:sym typeface="Open Sans"/>
            </a:endParaRPr>
          </a:p>
        </p:txBody>
      </p:sp>
      <p:pic>
        <p:nvPicPr>
          <p:cNvPr id="179" name="Google Shape;179;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00274" y="1964524"/>
            <a:ext cx="2678175" cy="187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Three kinds of Farming</a:t>
            </a:r>
            <a:endParaRPr/>
          </a:p>
        </p:txBody>
      </p:sp>
      <p:sp>
        <p:nvSpPr>
          <p:cNvPr id="73" name="Google Shape;73;p14"/>
          <p:cNvSpPr txBox="1">
            <a:spLocks noGrp="1"/>
          </p:cNvSpPr>
          <p:nvPr>
            <p:ph type="body" idx="1"/>
          </p:nvPr>
        </p:nvSpPr>
        <p:spPr>
          <a:xfrm>
            <a:off x="311625" y="1396463"/>
            <a:ext cx="3325200" cy="31041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a:t>Conventional</a:t>
            </a:r>
            <a:endParaRPr sz="2800"/>
          </a:p>
          <a:p>
            <a:pPr marL="914400" lvl="1" indent="-317500" algn="l" rtl="0">
              <a:spcBef>
                <a:spcPts val="0"/>
              </a:spcBef>
              <a:spcAft>
                <a:spcPts val="0"/>
              </a:spcAft>
              <a:buSzPts val="1400"/>
              <a:buChar char="○"/>
            </a:pPr>
            <a:r>
              <a:rPr lang="en"/>
              <a:t>Goal: profit</a:t>
            </a:r>
            <a:endParaRPr/>
          </a:p>
          <a:p>
            <a:pPr marL="457200" lvl="0" indent="-406400" algn="l" rtl="0">
              <a:spcBef>
                <a:spcPts val="0"/>
              </a:spcBef>
              <a:spcAft>
                <a:spcPts val="0"/>
              </a:spcAft>
              <a:buSzPts val="2800"/>
              <a:buChar char="●"/>
            </a:pPr>
            <a:r>
              <a:rPr lang="en" sz="2800"/>
              <a:t>Organic</a:t>
            </a:r>
            <a:endParaRPr sz="2800"/>
          </a:p>
          <a:p>
            <a:pPr marL="914400" lvl="1" indent="-317500" algn="l" rtl="0">
              <a:spcBef>
                <a:spcPts val="0"/>
              </a:spcBef>
              <a:spcAft>
                <a:spcPts val="0"/>
              </a:spcAft>
              <a:buSzPts val="1400"/>
              <a:buChar char="○"/>
            </a:pPr>
            <a:r>
              <a:rPr lang="en"/>
              <a:t>Goal: growing without causing harm</a:t>
            </a:r>
            <a:endParaRPr/>
          </a:p>
          <a:p>
            <a:pPr marL="457200" lvl="0" indent="-406400" algn="l" rtl="0">
              <a:spcBef>
                <a:spcPts val="0"/>
              </a:spcBef>
              <a:spcAft>
                <a:spcPts val="0"/>
              </a:spcAft>
              <a:buSzPts val="2800"/>
              <a:buChar char="●"/>
            </a:pPr>
            <a:r>
              <a:rPr lang="en" sz="2800"/>
              <a:t>Regenerative</a:t>
            </a:r>
            <a:endParaRPr sz="2800"/>
          </a:p>
          <a:p>
            <a:pPr marL="914400" lvl="1" indent="-317500" algn="l" rtl="0">
              <a:spcBef>
                <a:spcPts val="0"/>
              </a:spcBef>
              <a:spcAft>
                <a:spcPts val="0"/>
              </a:spcAft>
              <a:buSzPts val="1400"/>
              <a:buChar char="○"/>
            </a:pPr>
            <a:r>
              <a:rPr lang="en"/>
              <a:t>Goal: actively improving the environment</a:t>
            </a:r>
            <a:endParaRPr/>
          </a:p>
        </p:txBody>
      </p:sp>
      <p:pic>
        <p:nvPicPr>
          <p:cNvPr id="74" name="Google Shape;74;p14"/>
          <p:cNvPicPr preferRelativeResize="0"/>
          <p:nvPr/>
        </p:nvPicPr>
        <p:blipFill>
          <a:blip r:embed="rId3">
            <a:alphaModFix/>
          </a:blip>
          <a:stretch>
            <a:fillRect/>
          </a:stretch>
        </p:blipFill>
        <p:spPr>
          <a:xfrm>
            <a:off x="3847650" y="1363813"/>
            <a:ext cx="2535500" cy="3169375"/>
          </a:xfrm>
          <a:prstGeom prst="rect">
            <a:avLst/>
          </a:prstGeom>
          <a:noFill/>
          <a:ln>
            <a:noFill/>
          </a:ln>
        </p:spPr>
      </p:pic>
      <p:pic>
        <p:nvPicPr>
          <p:cNvPr id="75" name="Google Shape;75;p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595350" y="1363825"/>
            <a:ext cx="2236950" cy="1491300"/>
          </a:xfrm>
          <a:prstGeom prst="rect">
            <a:avLst/>
          </a:prstGeom>
          <a:noFill/>
          <a:ln>
            <a:noFill/>
          </a:ln>
        </p:spPr>
      </p:pic>
      <p:pic>
        <p:nvPicPr>
          <p:cNvPr id="76" name="Google Shape;76;p1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593967" y="2975148"/>
            <a:ext cx="2238332" cy="1491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CO2 and Climate Change</a:t>
            </a:r>
            <a:endParaRPr/>
          </a:p>
        </p:txBody>
      </p:sp>
      <p:sp>
        <p:nvSpPr>
          <p:cNvPr id="82" name="Google Shape;82;p15"/>
          <p:cNvSpPr txBox="1">
            <a:spLocks noGrp="1"/>
          </p:cNvSpPr>
          <p:nvPr>
            <p:ph type="body" idx="1"/>
          </p:nvPr>
        </p:nvSpPr>
        <p:spPr>
          <a:xfrm>
            <a:off x="311700" y="1507075"/>
            <a:ext cx="4413600" cy="24030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a:t>What causes global warming?</a:t>
            </a:r>
            <a:endParaRPr sz="2600"/>
          </a:p>
          <a:p>
            <a:pPr marL="457200" lvl="0" indent="-393700" algn="l" rtl="0">
              <a:spcBef>
                <a:spcPts val="0"/>
              </a:spcBef>
              <a:spcAft>
                <a:spcPts val="0"/>
              </a:spcAft>
              <a:buSzPts val="2600"/>
              <a:buChar char="●"/>
            </a:pPr>
            <a:r>
              <a:rPr lang="en" sz="2600"/>
              <a:t>What do you know about carbon dioxide in the atmosphere?</a:t>
            </a:r>
            <a:endParaRPr sz="2600"/>
          </a:p>
          <a:p>
            <a:pPr marL="457200" lvl="0" indent="0" algn="l" rtl="0">
              <a:spcBef>
                <a:spcPts val="1600"/>
              </a:spcBef>
              <a:spcAft>
                <a:spcPts val="1600"/>
              </a:spcAft>
              <a:buNone/>
            </a:pPr>
            <a:endParaRPr/>
          </a:p>
        </p:txBody>
      </p:sp>
      <p:pic>
        <p:nvPicPr>
          <p:cNvPr id="83" name="Google Shape;83;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863350" y="662000"/>
            <a:ext cx="3666951" cy="3818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84135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Global Warming</a:t>
            </a:r>
            <a:endParaRPr/>
          </a:p>
        </p:txBody>
      </p:sp>
      <p:sp>
        <p:nvSpPr>
          <p:cNvPr id="89" name="Google Shape;89;p16"/>
          <p:cNvSpPr txBox="1">
            <a:spLocks noGrp="1"/>
          </p:cNvSpPr>
          <p:nvPr>
            <p:ph type="body" idx="1"/>
          </p:nvPr>
        </p:nvSpPr>
        <p:spPr>
          <a:xfrm>
            <a:off x="4431825" y="1612738"/>
            <a:ext cx="42603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Emissions from 3 types of Farming:</a:t>
            </a:r>
            <a:endParaRPr sz="2500"/>
          </a:p>
          <a:p>
            <a:pPr marL="457200" lvl="0" indent="-361950" algn="l" rtl="0">
              <a:spcBef>
                <a:spcPts val="1600"/>
              </a:spcBef>
              <a:spcAft>
                <a:spcPts val="0"/>
              </a:spcAft>
              <a:buSzPts val="2100"/>
              <a:buChar char="●"/>
            </a:pPr>
            <a:r>
              <a:rPr lang="en" sz="1900"/>
              <a:t>Conventional farming</a:t>
            </a:r>
            <a:endParaRPr sz="1900"/>
          </a:p>
          <a:p>
            <a:pPr marL="457200" lvl="0" indent="-361950" algn="l" rtl="0">
              <a:spcBef>
                <a:spcPts val="0"/>
              </a:spcBef>
              <a:spcAft>
                <a:spcPts val="0"/>
              </a:spcAft>
              <a:buSzPts val="2100"/>
              <a:buChar char="●"/>
            </a:pPr>
            <a:r>
              <a:rPr lang="en" sz="2100"/>
              <a:t>Organic farming</a:t>
            </a:r>
            <a:endParaRPr sz="2100"/>
          </a:p>
          <a:p>
            <a:pPr marL="457200" lvl="0" indent="-387350" algn="l" rtl="0">
              <a:spcBef>
                <a:spcPts val="0"/>
              </a:spcBef>
              <a:spcAft>
                <a:spcPts val="0"/>
              </a:spcAft>
              <a:buSzPts val="2500"/>
              <a:buChar char="●"/>
            </a:pPr>
            <a:r>
              <a:rPr lang="en" sz="2100"/>
              <a:t>Regenerative farming</a:t>
            </a:r>
            <a:r>
              <a:rPr lang="en" sz="2500"/>
              <a:t> </a:t>
            </a:r>
            <a:endParaRPr sz="2500"/>
          </a:p>
          <a:p>
            <a:pPr marL="0" lvl="0" indent="0" algn="l" rtl="0">
              <a:spcBef>
                <a:spcPts val="1600"/>
              </a:spcBef>
              <a:spcAft>
                <a:spcPts val="1600"/>
              </a:spcAft>
              <a:buNone/>
            </a:pPr>
            <a:endParaRPr sz="1800"/>
          </a:p>
        </p:txBody>
      </p:sp>
      <p:pic>
        <p:nvPicPr>
          <p:cNvPr id="90" name="Google Shape;90;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04225" y="234000"/>
            <a:ext cx="3115500" cy="1129451"/>
          </a:xfrm>
          <a:prstGeom prst="rect">
            <a:avLst/>
          </a:prstGeom>
          <a:noFill/>
          <a:ln>
            <a:noFill/>
          </a:ln>
        </p:spPr>
      </p:pic>
      <p:sp>
        <p:nvSpPr>
          <p:cNvPr id="91" name="Google Shape;91;p16"/>
          <p:cNvSpPr txBox="1"/>
          <p:nvPr/>
        </p:nvSpPr>
        <p:spPr>
          <a:xfrm>
            <a:off x="938525" y="1096200"/>
            <a:ext cx="3291000" cy="32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solidFill>
                  <a:schemeClr val="dk2"/>
                </a:solidFill>
                <a:latin typeface="Open Sans"/>
                <a:ea typeface="Open Sans"/>
                <a:cs typeface="Open Sans"/>
                <a:sym typeface="Open Sans"/>
              </a:rPr>
              <a:t>Burning fossil fuels (cars, airplanes)</a:t>
            </a:r>
            <a:endParaRPr sz="100">
              <a:latin typeface="Open Sans"/>
              <a:ea typeface="Open Sans"/>
              <a:cs typeface="Open Sans"/>
              <a:sym typeface="Open Sans"/>
            </a:endParaRPr>
          </a:p>
        </p:txBody>
      </p:sp>
      <p:pic>
        <p:nvPicPr>
          <p:cNvPr id="92" name="Google Shape;92;p1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641251" y="3106213"/>
            <a:ext cx="1424701" cy="328200"/>
          </a:xfrm>
          <a:prstGeom prst="rect">
            <a:avLst/>
          </a:prstGeom>
          <a:noFill/>
          <a:ln>
            <a:noFill/>
          </a:ln>
        </p:spPr>
      </p:pic>
      <p:pic>
        <p:nvPicPr>
          <p:cNvPr id="93" name="Google Shape;93;p1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055625" y="2398825"/>
            <a:ext cx="395351" cy="707400"/>
          </a:xfrm>
          <a:prstGeom prst="rect">
            <a:avLst/>
          </a:prstGeom>
          <a:noFill/>
          <a:ln>
            <a:noFill/>
          </a:ln>
        </p:spPr>
      </p:pic>
      <p:pic>
        <p:nvPicPr>
          <p:cNvPr id="94" name="Google Shape;94;p16"/>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055626" y="3547398"/>
            <a:ext cx="395351" cy="685502"/>
          </a:xfrm>
          <a:prstGeom prst="rect">
            <a:avLst/>
          </a:prstGeom>
          <a:noFill/>
          <a:ln>
            <a:noFill/>
          </a:ln>
        </p:spPr>
      </p:pic>
      <p:pic>
        <p:nvPicPr>
          <p:cNvPr id="95" name="Google Shape;95;p16"/>
          <p:cNvPicPr preferRelativeResize="0"/>
          <p:nvPr/>
        </p:nvPicPr>
        <p:blipFill>
          <a:blip r:embed="rId7">
            <a:alphaModFix/>
          </a:blip>
          <a:stretch>
            <a:fillRect/>
          </a:stretch>
        </p:blipFill>
        <p:spPr>
          <a:xfrm>
            <a:off x="350775" y="1707300"/>
            <a:ext cx="3928650" cy="2584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Conventional Farming</a:t>
            </a:r>
            <a:endParaRPr/>
          </a:p>
        </p:txBody>
      </p:sp>
      <p:sp>
        <p:nvSpPr>
          <p:cNvPr id="101" name="Google Shape;101;p17"/>
          <p:cNvSpPr txBox="1">
            <a:spLocks noGrp="1"/>
          </p:cNvSpPr>
          <p:nvPr>
            <p:ph type="body" idx="1"/>
          </p:nvPr>
        </p:nvSpPr>
        <p:spPr>
          <a:xfrm>
            <a:off x="311700" y="1266325"/>
            <a:ext cx="40344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Uses tilling</a:t>
            </a:r>
            <a:endParaRPr/>
          </a:p>
          <a:p>
            <a:pPr marL="457200" lvl="0" indent="-342900" algn="l" rtl="0">
              <a:spcBef>
                <a:spcPts val="0"/>
              </a:spcBef>
              <a:spcAft>
                <a:spcPts val="0"/>
              </a:spcAft>
              <a:buSzPts val="1800"/>
              <a:buChar char="●"/>
            </a:pPr>
            <a:r>
              <a:rPr lang="en"/>
              <a:t>Uses chemical pesticides and chemical fertilizers</a:t>
            </a:r>
            <a:endParaRPr/>
          </a:p>
          <a:p>
            <a:pPr marL="457200" lvl="0" indent="-342900" algn="l" rtl="0">
              <a:spcBef>
                <a:spcPts val="0"/>
              </a:spcBef>
              <a:spcAft>
                <a:spcPts val="0"/>
              </a:spcAft>
              <a:buSzPts val="1800"/>
              <a:buChar char="●"/>
            </a:pPr>
            <a:r>
              <a:rPr lang="en"/>
              <a:t>Monocropping</a:t>
            </a:r>
            <a:endParaRPr/>
          </a:p>
          <a:p>
            <a:pPr marL="914400" lvl="1" indent="-317500" algn="l" rtl="0">
              <a:spcBef>
                <a:spcPts val="0"/>
              </a:spcBef>
              <a:spcAft>
                <a:spcPts val="0"/>
              </a:spcAft>
              <a:buSzPts val="1400"/>
              <a:buChar char="○"/>
            </a:pPr>
            <a:r>
              <a:rPr lang="en"/>
              <a:t>Growing the same crop every year on the same land</a:t>
            </a:r>
            <a:endParaRPr/>
          </a:p>
          <a:p>
            <a:pPr marL="457200" lvl="0" indent="-342900" algn="l" rtl="0">
              <a:spcBef>
                <a:spcPts val="0"/>
              </a:spcBef>
              <a:spcAft>
                <a:spcPts val="0"/>
              </a:spcAft>
              <a:buSzPts val="1800"/>
              <a:buChar char="●"/>
            </a:pPr>
            <a:r>
              <a:rPr lang="en"/>
              <a:t>Emissions from diesel fuel of tractors</a:t>
            </a:r>
            <a:endParaRPr/>
          </a:p>
        </p:txBody>
      </p:sp>
      <p:pic>
        <p:nvPicPr>
          <p:cNvPr id="102" name="Google Shape;102;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30422" y="2139650"/>
            <a:ext cx="4160450" cy="2646049"/>
          </a:xfrm>
          <a:prstGeom prst="rect">
            <a:avLst/>
          </a:prstGeom>
          <a:noFill/>
          <a:ln>
            <a:noFill/>
          </a:ln>
        </p:spPr>
      </p:pic>
      <p:pic>
        <p:nvPicPr>
          <p:cNvPr id="103" name="Google Shape;103;p17" descr="With careful attention to preparation of the soil, some acceptable weather and a lot of luck, Georgia farmers have been able to plant their 2011 corn crop.  Rick Treptow recently visited with a father and son team as they were getting their corn seed in the ground." title="Georgia Corn Planting">
            <a:hlinkClick r:id="rId4"/>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866100" y="258050"/>
            <a:ext cx="2091000" cy="1568250"/>
          </a:xfrm>
          <a:prstGeom prst="rect">
            <a:avLst/>
          </a:prstGeom>
          <a:noFill/>
          <a:ln>
            <a:noFill/>
          </a:ln>
        </p:spPr>
      </p:pic>
      <p:sp>
        <p:nvSpPr>
          <p:cNvPr id="104" name="Google Shape;104;p17"/>
          <p:cNvSpPr txBox="1"/>
          <p:nvPr/>
        </p:nvSpPr>
        <p:spPr>
          <a:xfrm>
            <a:off x="7203350" y="609425"/>
            <a:ext cx="1413900" cy="86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8" descr="With careful attention to preparation of the soil, some acceptable weather and a lot of luck, Georgia farmers have been able to plant their 2011 corn crop.  Rick Treptow recently visited with a father and son team as they were getting their corn seed in the ground." title="Georgia Corn Planting">
            <a:hlinkClick r:id="rId3"/>
          </p:cNvPr>
          <p:cNvPicPr preferRelativeResize="0"/>
          <p:nvPr/>
        </p:nvPicPr>
        <p:blipFill>
          <a:blip r:embed="rId4">
            <a:alphaModFix/>
          </a:blip>
          <a:stretch>
            <a:fillRect/>
          </a:stretch>
        </p:blipFill>
        <p:spPr>
          <a:xfrm>
            <a:off x="1249450" y="96525"/>
            <a:ext cx="6419100" cy="4814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Organic Farming</a:t>
            </a:r>
            <a:endParaRPr/>
          </a:p>
        </p:txBody>
      </p:sp>
      <p:sp>
        <p:nvSpPr>
          <p:cNvPr id="115" name="Google Shape;115;p19"/>
          <p:cNvSpPr txBox="1">
            <a:spLocks noGrp="1"/>
          </p:cNvSpPr>
          <p:nvPr>
            <p:ph type="body" idx="1"/>
          </p:nvPr>
        </p:nvSpPr>
        <p:spPr>
          <a:xfrm>
            <a:off x="4252800" y="1261750"/>
            <a:ext cx="3987600" cy="3260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Uses tilling</a:t>
            </a:r>
            <a:endParaRPr/>
          </a:p>
          <a:p>
            <a:pPr marL="457200" lvl="0" indent="-342900" algn="l" rtl="0">
              <a:spcBef>
                <a:spcPts val="0"/>
              </a:spcBef>
              <a:spcAft>
                <a:spcPts val="0"/>
              </a:spcAft>
              <a:buSzPts val="1800"/>
              <a:buChar char="●"/>
            </a:pPr>
            <a:r>
              <a:rPr lang="en"/>
              <a:t>Relies on natural pesticides and natural fertilizers</a:t>
            </a:r>
            <a:endParaRPr/>
          </a:p>
          <a:p>
            <a:pPr marL="457200" lvl="0" indent="-342900" algn="l" rtl="0">
              <a:spcBef>
                <a:spcPts val="0"/>
              </a:spcBef>
              <a:spcAft>
                <a:spcPts val="0"/>
              </a:spcAft>
              <a:buSzPts val="1800"/>
              <a:buChar char="●"/>
            </a:pPr>
            <a:r>
              <a:rPr lang="en"/>
              <a:t>No GMOs </a:t>
            </a:r>
            <a:r>
              <a:rPr lang="en" sz="1300"/>
              <a:t>(genetically modified organisms)</a:t>
            </a:r>
            <a:endParaRPr sz="1300"/>
          </a:p>
          <a:p>
            <a:pPr marL="457200" lvl="0" indent="-342900" algn="l" rtl="0">
              <a:spcBef>
                <a:spcPts val="0"/>
              </a:spcBef>
              <a:spcAft>
                <a:spcPts val="0"/>
              </a:spcAft>
              <a:buSzPts val="1800"/>
              <a:buChar char="●"/>
            </a:pPr>
            <a:r>
              <a:rPr lang="en"/>
              <a:t>Focuses on not using harmful chemicals</a:t>
            </a:r>
            <a:endParaRPr/>
          </a:p>
        </p:txBody>
      </p:sp>
      <p:pic>
        <p:nvPicPr>
          <p:cNvPr id="116" name="Google Shape;116;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700" y="1473812"/>
            <a:ext cx="3569153" cy="2382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Regenerative Farming</a:t>
            </a:r>
            <a:endParaRPr/>
          </a:p>
        </p:txBody>
      </p:sp>
      <p:sp>
        <p:nvSpPr>
          <p:cNvPr id="122" name="Google Shape;122;p20"/>
          <p:cNvSpPr txBox="1">
            <a:spLocks noGrp="1"/>
          </p:cNvSpPr>
          <p:nvPr>
            <p:ph type="body" idx="1"/>
          </p:nvPr>
        </p:nvSpPr>
        <p:spPr>
          <a:xfrm>
            <a:off x="4677175" y="1276050"/>
            <a:ext cx="4075500" cy="2591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Regenerative- means able to produce again</a:t>
            </a:r>
            <a:endParaRPr/>
          </a:p>
          <a:p>
            <a:pPr marL="457200" lvl="0" indent="-342900" algn="l" rtl="0">
              <a:spcBef>
                <a:spcPts val="0"/>
              </a:spcBef>
              <a:spcAft>
                <a:spcPts val="0"/>
              </a:spcAft>
              <a:buSzPts val="1800"/>
              <a:buChar char="●"/>
            </a:pPr>
            <a:r>
              <a:rPr lang="en"/>
              <a:t>Example:</a:t>
            </a:r>
            <a:endParaRPr/>
          </a:p>
          <a:p>
            <a:pPr marL="914400" lvl="1" indent="-317500" algn="l" rtl="0">
              <a:spcBef>
                <a:spcPts val="0"/>
              </a:spcBef>
              <a:spcAft>
                <a:spcPts val="0"/>
              </a:spcAft>
              <a:buSzPts val="1400"/>
              <a:buChar char="○"/>
            </a:pPr>
            <a:r>
              <a:rPr lang="en"/>
              <a:t>When escaping from predators, lizards let their predators take their tail to escape</a:t>
            </a:r>
            <a:endParaRPr/>
          </a:p>
          <a:p>
            <a:pPr marL="914400" lvl="1" indent="-317500" algn="l" rtl="0">
              <a:spcBef>
                <a:spcPts val="0"/>
              </a:spcBef>
              <a:spcAft>
                <a:spcPts val="0"/>
              </a:spcAft>
              <a:buSzPts val="1400"/>
              <a:buChar char="○"/>
            </a:pPr>
            <a:r>
              <a:rPr lang="en"/>
              <a:t>Lizards can regrow, or regenerate their tails</a:t>
            </a:r>
            <a:endParaRPr/>
          </a:p>
        </p:txBody>
      </p:sp>
      <p:sp>
        <p:nvSpPr>
          <p:cNvPr id="123" name="Google Shape;123;p20"/>
          <p:cNvSpPr txBox="1"/>
          <p:nvPr/>
        </p:nvSpPr>
        <p:spPr>
          <a:xfrm>
            <a:off x="311700" y="1221050"/>
            <a:ext cx="3998100" cy="853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a:t>
            </a:r>
            <a:r>
              <a:rPr lang="en" sz="1800" b="1">
                <a:solidFill>
                  <a:schemeClr val="dk2"/>
                </a:solidFill>
                <a:latin typeface="Open Sans"/>
                <a:ea typeface="Open Sans"/>
                <a:cs typeface="Open Sans"/>
                <a:sym typeface="Open Sans"/>
              </a:rPr>
              <a:t>Re-</a:t>
            </a:r>
            <a:r>
              <a:rPr lang="en" sz="1800">
                <a:solidFill>
                  <a:schemeClr val="dk2"/>
                </a:solidFill>
                <a:latin typeface="Open Sans"/>
                <a:ea typeface="Open Sans"/>
                <a:cs typeface="Open Sans"/>
                <a:sym typeface="Open Sans"/>
              </a:rPr>
              <a:t>” : again</a:t>
            </a:r>
            <a:endParaRPr sz="1800">
              <a:solidFill>
                <a:schemeClr val="dk2"/>
              </a:solidFill>
              <a:latin typeface="Open Sans"/>
              <a:ea typeface="Open Sans"/>
              <a:cs typeface="Open Sans"/>
              <a:sym typeface="Open Sans"/>
            </a:endParaRPr>
          </a:p>
          <a:p>
            <a:pPr marL="457200" lvl="0" indent="-342900" algn="l" rtl="0">
              <a:lnSpc>
                <a:spcPct val="115000"/>
              </a:lnSpc>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a:t>
            </a:r>
            <a:r>
              <a:rPr lang="en" sz="1800" b="1">
                <a:solidFill>
                  <a:schemeClr val="dk2"/>
                </a:solidFill>
                <a:latin typeface="Open Sans"/>
                <a:ea typeface="Open Sans"/>
                <a:cs typeface="Open Sans"/>
                <a:sym typeface="Open Sans"/>
              </a:rPr>
              <a:t>Generate</a:t>
            </a:r>
            <a:r>
              <a:rPr lang="en" sz="1800">
                <a:solidFill>
                  <a:schemeClr val="dk2"/>
                </a:solidFill>
                <a:latin typeface="Open Sans"/>
                <a:ea typeface="Open Sans"/>
                <a:cs typeface="Open Sans"/>
                <a:sym typeface="Open Sans"/>
              </a:rPr>
              <a:t>”: produce, make</a:t>
            </a:r>
            <a:endParaRPr>
              <a:latin typeface="Open Sans"/>
              <a:ea typeface="Open Sans"/>
              <a:cs typeface="Open Sans"/>
              <a:sym typeface="Open Sans"/>
            </a:endParaRPr>
          </a:p>
        </p:txBody>
      </p:sp>
      <p:pic>
        <p:nvPicPr>
          <p:cNvPr id="124" name="Google Shape;124;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44150" y="2256661"/>
            <a:ext cx="3998099" cy="18147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Regenerative Farming cont.</a:t>
            </a:r>
            <a:endParaRPr/>
          </a:p>
        </p:txBody>
      </p:sp>
      <p:sp>
        <p:nvSpPr>
          <p:cNvPr id="130" name="Google Shape;130;p21"/>
          <p:cNvSpPr txBox="1">
            <a:spLocks noGrp="1"/>
          </p:cNvSpPr>
          <p:nvPr>
            <p:ph type="body" idx="1"/>
          </p:nvPr>
        </p:nvSpPr>
        <p:spPr>
          <a:xfrm>
            <a:off x="311700" y="1292925"/>
            <a:ext cx="4158900" cy="3276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Practices no-till farming</a:t>
            </a:r>
            <a:endParaRPr/>
          </a:p>
          <a:p>
            <a:pPr marL="457200" lvl="0" indent="-342900" algn="l" rtl="0">
              <a:spcBef>
                <a:spcPts val="0"/>
              </a:spcBef>
              <a:spcAft>
                <a:spcPts val="0"/>
              </a:spcAft>
              <a:buSzPts val="1800"/>
              <a:buChar char="●"/>
            </a:pPr>
            <a:r>
              <a:rPr lang="en"/>
              <a:t>Relies on natural pesticides and fertilizers</a:t>
            </a:r>
            <a:endParaRPr/>
          </a:p>
          <a:p>
            <a:pPr marL="457200" lvl="0" indent="-342900" algn="l" rtl="0">
              <a:spcBef>
                <a:spcPts val="0"/>
              </a:spcBef>
              <a:spcAft>
                <a:spcPts val="0"/>
              </a:spcAft>
              <a:buSzPts val="1800"/>
              <a:buChar char="●"/>
            </a:pPr>
            <a:r>
              <a:rPr lang="en"/>
              <a:t>Crop Rotation techniques</a:t>
            </a:r>
            <a:endParaRPr/>
          </a:p>
          <a:p>
            <a:pPr marL="457200" lvl="0" indent="-342900" algn="l" rtl="0">
              <a:spcBef>
                <a:spcPts val="0"/>
              </a:spcBef>
              <a:spcAft>
                <a:spcPts val="0"/>
              </a:spcAft>
              <a:buSzPts val="1800"/>
              <a:buChar char="●"/>
            </a:pPr>
            <a:r>
              <a:rPr lang="en"/>
              <a:t>No GMOs</a:t>
            </a:r>
            <a:endParaRPr/>
          </a:p>
          <a:p>
            <a:pPr marL="457200" lvl="0" indent="-342900" algn="l" rtl="0">
              <a:spcBef>
                <a:spcPts val="0"/>
              </a:spcBef>
              <a:spcAft>
                <a:spcPts val="0"/>
              </a:spcAft>
              <a:buSzPts val="1800"/>
              <a:buChar char="●"/>
            </a:pPr>
            <a:r>
              <a:rPr lang="en" b="1"/>
              <a:t>Focuses on maintaining biodiversity</a:t>
            </a:r>
            <a:endParaRPr b="1"/>
          </a:p>
          <a:p>
            <a:pPr marL="457200" lvl="0" indent="0" algn="l" rtl="0">
              <a:spcBef>
                <a:spcPts val="1600"/>
              </a:spcBef>
              <a:spcAft>
                <a:spcPts val="1600"/>
              </a:spcAft>
              <a:buNone/>
            </a:pPr>
            <a:endParaRPr/>
          </a:p>
        </p:txBody>
      </p:sp>
      <p:pic>
        <p:nvPicPr>
          <p:cNvPr id="131" name="Google Shape;131;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85350" y="1292925"/>
            <a:ext cx="3856875" cy="2994575"/>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1086</Words>
  <Application>Microsoft Macintosh PowerPoint</Application>
  <PresentationFormat>On-screen Show (16:9)</PresentationFormat>
  <Paragraphs>116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PT Sans Narrow</vt:lpstr>
      <vt:lpstr>Arial</vt:lpstr>
      <vt:lpstr>Open Sans</vt:lpstr>
      <vt:lpstr>Tropic</vt:lpstr>
      <vt:lpstr>Regenerative Farming</vt:lpstr>
      <vt:lpstr>Three kinds of Farming</vt:lpstr>
      <vt:lpstr>CO2 and Climate Change</vt:lpstr>
      <vt:lpstr>Global Warming</vt:lpstr>
      <vt:lpstr>Conventional Farming</vt:lpstr>
      <vt:lpstr>PowerPoint Presentation</vt:lpstr>
      <vt:lpstr>Organic Farming</vt:lpstr>
      <vt:lpstr>Regenerative Farming</vt:lpstr>
      <vt:lpstr>Regenerative Farming cont.</vt:lpstr>
      <vt:lpstr>PowerPoint Presentation</vt:lpstr>
      <vt:lpstr>The Three Sisters</vt:lpstr>
      <vt:lpstr>Learning Activity (5 min)</vt:lpstr>
      <vt:lpstr>Any ideas on how to use Regenerative Agriculture in the garden?</vt:lpstr>
      <vt:lpstr>Outdoor Activity (15 min)</vt:lpstr>
      <vt:lpstr>Reflection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Regenerative Farming</dc:title>
  <cp:lastModifiedBy>Kasey Hegelein</cp:lastModifiedBy>
  <cp:revision>1</cp:revision>
  <dcterms:modified xsi:type="dcterms:W3CDTF">2020-06-05T19:49:00Z</dcterms:modified>
</cp:coreProperties>
</file>