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Slab"/>
      <p:regular r:id="rId33"/>
      <p:bold r:id="rId34"/>
    </p:embeddedFont>
    <p:embeddedFont>
      <p:font typeface="Robo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Slab-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regular.fntdata"/><Relationship Id="rId12" Type="http://schemas.openxmlformats.org/officeDocument/2006/relationships/slide" Target="slides/slide7.xml"/><Relationship Id="rId34" Type="http://schemas.openxmlformats.org/officeDocument/2006/relationships/font" Target="fonts/RobotoSlab-bold.fntdata"/><Relationship Id="rId15" Type="http://schemas.openxmlformats.org/officeDocument/2006/relationships/slide" Target="slides/slide10.xml"/><Relationship Id="rId37" Type="http://schemas.openxmlformats.org/officeDocument/2006/relationships/font" Target="fonts/Roboto-italic.fntdata"/><Relationship Id="rId14" Type="http://schemas.openxmlformats.org/officeDocument/2006/relationships/slide" Target="slides/slide9.xml"/><Relationship Id="rId36" Type="http://schemas.openxmlformats.org/officeDocument/2006/relationships/font" Target="fonts/Robo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Robo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83c84f608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83c84f608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As roots die, their waste breaks down into organic particles that fertilize the soil</a:t>
            </a:r>
            <a:endParaRPr sz="1200">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76f35a8e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76f35a8e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You learned earlier before that some roots are edible! Can anyone think of any more edible roots they may have eaten?</a:t>
            </a:r>
            <a:endParaRPr sz="1200">
              <a:latin typeface="Times New Roman"/>
              <a:ea typeface="Times New Roman"/>
              <a:cs typeface="Times New Roman"/>
              <a:sym typeface="Times New Roman"/>
            </a:endParaRPr>
          </a:p>
          <a:p>
            <a:pPr indent="0" lvl="0" marL="457200" rtl="0" algn="l">
              <a:spcBef>
                <a:spcPts val="0"/>
              </a:spcBef>
              <a:spcAft>
                <a:spcPts val="0"/>
              </a:spcAft>
              <a:buNone/>
            </a:pPr>
            <a:r>
              <a:rPr lang="en" sz="1200">
                <a:latin typeface="Times New Roman"/>
                <a:ea typeface="Times New Roman"/>
                <a:cs typeface="Times New Roman"/>
                <a:sym typeface="Times New Roman"/>
              </a:rPr>
              <a:t>Onion, potatoes, sweet potatoes, turnips, ginger, beets, garlic, radishes, fennel, carrots, jicama, yucca, </a:t>
            </a:r>
            <a:r>
              <a:rPr lang="en" sz="1200">
                <a:latin typeface="Times New Roman"/>
                <a:ea typeface="Times New Roman"/>
                <a:cs typeface="Times New Roman"/>
                <a:sym typeface="Times New Roman"/>
              </a:rPr>
              <a:t>parsnip</a:t>
            </a:r>
            <a:endParaRPr sz="1200">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83c84f608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83c84f608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Onion, potatoes, sweet potatoes, turnips, ginger, beets, garlic, radishes, fennel, carrots, jicama, yucca, </a:t>
            </a:r>
            <a:r>
              <a:rPr lang="en" sz="1200">
                <a:latin typeface="Times New Roman"/>
                <a:ea typeface="Times New Roman"/>
                <a:cs typeface="Times New Roman"/>
                <a:sym typeface="Times New Roman"/>
              </a:rPr>
              <a:t>parsnip</a:t>
            </a:r>
            <a:endParaRPr sz="1200">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783c84f608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83c84f608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Taproot system</a:t>
            </a:r>
            <a:r>
              <a:rPr lang="en" sz="1200">
                <a:latin typeface="Times New Roman"/>
                <a:ea typeface="Times New Roman"/>
                <a:cs typeface="Times New Roman"/>
                <a:sym typeface="Times New Roman"/>
              </a:rPr>
              <a:t>: a straight tapering root growing vertically downward, usually edible and found in carrots, radishes, turnips, and beets</a:t>
            </a:r>
            <a:endParaRPr b="1"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Fibrous root system</a:t>
            </a:r>
            <a:r>
              <a:rPr lang="en" sz="1200">
                <a:latin typeface="Times New Roman"/>
                <a:ea typeface="Times New Roman"/>
                <a:cs typeface="Times New Roman"/>
                <a:sym typeface="Times New Roman"/>
              </a:rPr>
              <a:t>: formed by thin, moderately branching roots that grow from the stem found in grasses, ferns, and most flowering plants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83c84f608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83c84f608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Fibrous</a:t>
            </a:r>
            <a:endParaRPr b="1"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Is made up of multiple root systems in a cluster – All of the roots look the same and grow at one spot</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There is no primary root – Roots are thin, hairlike and grow in all directions</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83c84f608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83c84f608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Fibrous</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Fast-growing and short life span</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Usually shallow and can be either underground or above ground</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AutoNum type="alphaLcPeriod"/>
            </a:pPr>
            <a:r>
              <a:rPr lang="en" sz="1200">
                <a:latin typeface="Times New Roman"/>
                <a:ea typeface="Times New Roman"/>
                <a:cs typeface="Times New Roman"/>
                <a:sym typeface="Times New Roman"/>
              </a:rPr>
              <a:t>Cannot survive in drought – great at absorbing surface and irrigation water but will dry up easily during drought</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AutoNum type="alphaLcPeriod"/>
            </a:pPr>
            <a:r>
              <a:rPr lang="en" sz="1200">
                <a:latin typeface="Times New Roman"/>
                <a:ea typeface="Times New Roman"/>
                <a:cs typeface="Times New Roman"/>
                <a:sym typeface="Times New Roman"/>
              </a:rPr>
              <a:t>The roots of plants living in the tundra and in grassland prairies are generally much shallower</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83c84f608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83c84f608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Fibrous</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They need a lot of space and can be transplanted</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AutoNum type="alphaLcPeriod"/>
            </a:pPr>
            <a:r>
              <a:rPr lang="en" sz="1200">
                <a:latin typeface="Times New Roman"/>
                <a:ea typeface="Times New Roman"/>
                <a:cs typeface="Times New Roman"/>
                <a:sym typeface="Times New Roman"/>
              </a:rPr>
              <a:t>They need a lot of space because the roots grow in various directions and reach as far as they can</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AutoNum type="alphaLcPeriod"/>
            </a:pPr>
            <a:r>
              <a:rPr lang="en" sz="1200">
                <a:latin typeface="Times New Roman"/>
                <a:ea typeface="Times New Roman"/>
                <a:cs typeface="Times New Roman"/>
                <a:sym typeface="Times New Roman"/>
              </a:rPr>
              <a:t>They are transferable to allow for more space if needed</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AutoNum type="alphaLcPeriod"/>
            </a:pPr>
            <a:r>
              <a:rPr lang="en" sz="1200">
                <a:latin typeface="Times New Roman"/>
                <a:ea typeface="Times New Roman"/>
                <a:cs typeface="Times New Roman"/>
                <a:sym typeface="Times New Roman"/>
              </a:rPr>
              <a:t>Rip off white roots</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AutoNum type="alphaLcPeriod"/>
            </a:pPr>
            <a:r>
              <a:rPr lang="en" sz="1200">
                <a:latin typeface="Times New Roman"/>
                <a:ea typeface="Times New Roman"/>
                <a:cs typeface="Times New Roman"/>
                <a:sym typeface="Times New Roman"/>
              </a:rPr>
              <a:t>Tickle the roots</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Examples: onion, grass, wheat, potatoes, herbs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76f35a8e8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76f35a8e8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Taproot</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Is made up of one long and main root – as you can see from the diagram, the primary, secondary, tertiary and rootlets are visible</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Roots are very thick and grow vertically</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83c84f608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83c84f608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Taproot</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Slow growing and long life span</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Deep-rooted and always underground – Better anchoring system</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AutoNum type="alphaLcPeriod"/>
            </a:pPr>
            <a:r>
              <a:rPr lang="en" sz="1200">
                <a:latin typeface="Times New Roman"/>
                <a:ea typeface="Times New Roman"/>
                <a:cs typeface="Times New Roman"/>
                <a:sym typeface="Times New Roman"/>
              </a:rPr>
              <a:t>Can survive in the drought area due to deep roots</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AutoNum type="alphaLcPeriod"/>
            </a:pPr>
            <a:r>
              <a:rPr lang="en" sz="1200">
                <a:latin typeface="Times New Roman"/>
                <a:ea typeface="Times New Roman"/>
                <a:cs typeface="Times New Roman"/>
                <a:sym typeface="Times New Roman"/>
              </a:rPr>
              <a:t>Plants living in dry environments often have deep roots systems so they can access water far below the surface</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They can store food reserves making them self-sufficient and resilient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783c84f608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83c84f608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Times New Roman"/>
                <a:ea typeface="Times New Roman"/>
                <a:cs typeface="Times New Roman"/>
                <a:sym typeface="Times New Roman"/>
              </a:rPr>
              <a:t>Tap root</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These roots cannot be transplanted, or else they will die</a:t>
            </a:r>
            <a:endParaRPr sz="1200">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AutoNum type="alphaLcPeriod"/>
            </a:pPr>
            <a:r>
              <a:rPr lang="en" sz="1200">
                <a:latin typeface="Times New Roman"/>
                <a:ea typeface="Times New Roman"/>
                <a:cs typeface="Times New Roman"/>
                <a:sym typeface="Times New Roman"/>
              </a:rPr>
              <a:t>If these roots are taken out of the ground, they can’t be put back because they won’t grow after being uprooted</a:t>
            </a:r>
            <a:endParaRPr sz="1200">
              <a:highlight>
                <a:srgbClr val="00FF00"/>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Taproots evolved over time to adjust to the environment</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Most trees start at taproot and then grow roots outward to reach more water</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AutoNum type="arabicPeriod"/>
            </a:pPr>
            <a:r>
              <a:rPr lang="en" sz="1200">
                <a:latin typeface="Times New Roman"/>
                <a:ea typeface="Times New Roman"/>
                <a:cs typeface="Times New Roman"/>
                <a:sym typeface="Times New Roman"/>
              </a:rPr>
              <a:t>Examples: carrots, beets, turnips, radishes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76f35a8e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76f35a8e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Each part of the plant has a special function to keep the plant healthy and alive! Today, we are going to look at the functions of roots!  </a:t>
            </a:r>
            <a:r>
              <a:rPr lang="en" sz="1200">
                <a:latin typeface="Times New Roman"/>
                <a:ea typeface="Times New Roman"/>
                <a:cs typeface="Times New Roman"/>
                <a:sym typeface="Times New Roman"/>
              </a:rPr>
              <a:t>Can someone tell me what a root is?</a:t>
            </a:r>
            <a:endParaRPr sz="1200">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b="1" lang="en" sz="1200">
                <a:latin typeface="Times New Roman"/>
                <a:ea typeface="Times New Roman"/>
                <a:cs typeface="Times New Roman"/>
                <a:sym typeface="Times New Roman"/>
              </a:rPr>
              <a:t>Roots</a:t>
            </a:r>
            <a:r>
              <a:rPr lang="en" sz="1200">
                <a:latin typeface="Times New Roman"/>
                <a:ea typeface="Times New Roman"/>
                <a:cs typeface="Times New Roman"/>
                <a:sym typeface="Times New Roman"/>
              </a:rPr>
              <a:t>: the portion of a plant that anchors it in the soil and takes up water, air, and nutrients for feeding the remaining parts above ground</a:t>
            </a:r>
            <a:endParaRPr sz="1200">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76f35a8e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76f35a8e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76f35a8e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76f35a8e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776f35a8e8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76f35a8e8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776f35a8e8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76f35a8e8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They provide starch (an essential part of the diet), are an excellent source of fiber, are rich in Vitamin C, and are easily grown in almost any habitat.</a:t>
            </a:r>
            <a:endParaRPr sz="1200">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b="1" lang="en" sz="1200">
                <a:latin typeface="Times New Roman"/>
                <a:ea typeface="Times New Roman"/>
                <a:cs typeface="Times New Roman"/>
                <a:sym typeface="Times New Roman"/>
              </a:rPr>
              <a:t>Tuber</a:t>
            </a:r>
            <a:r>
              <a:rPr lang="en" sz="1200">
                <a:latin typeface="Times New Roman"/>
                <a:ea typeface="Times New Roman"/>
                <a:cs typeface="Times New Roman"/>
                <a:sym typeface="Times New Roman"/>
              </a:rPr>
              <a:t>: the short, thickened, fleshy part of an underground stem, which can grow new shoots – potatoes</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776f35a8e8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76f35a8e8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Aspens are a clonal species with all stems connected together by a single, massive, underground root system.</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776f35a8e8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776f35a8e8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Can anyone guess how deep their roots grow?  They were found to have roots extending downward to a distance of 223 ft., but there are probably deeper ones out there.</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776f35a8e8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76f35a8e8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Members of the genus Cuscuta (dodder) are parasites that attach to the stems of other plants and extend tendrils (haustoria) into their host to extract sustenance. Once established, any root system it may have had upon germination withers away.</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76f35a8e8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76f35a8e8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76f35a8e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76f35a8e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Who can tell me one basic function of a root? (type them in as students volunteer below are some for reference and be </a:t>
            </a:r>
            <a:r>
              <a:rPr lang="en" sz="1200">
                <a:latin typeface="Times New Roman"/>
                <a:ea typeface="Times New Roman"/>
                <a:cs typeface="Times New Roman"/>
                <a:sym typeface="Times New Roman"/>
              </a:rPr>
              <a:t>expanded</a:t>
            </a:r>
            <a:r>
              <a:rPr lang="en" sz="1200">
                <a:latin typeface="Times New Roman"/>
                <a:ea typeface="Times New Roman"/>
                <a:cs typeface="Times New Roman"/>
                <a:sym typeface="Times New Roman"/>
              </a:rPr>
              <a:t> on in next slides)</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Usually form below the ground</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Acts as an anchor for the plant</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Takes in water, minerals, and nutrients from the soil through root hairs (all roots have root hairs)</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Transports food and water to other parts of the plant</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Stores nutrients for the plant</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They improve soil structure by breaking up packed earth with their growth and holding soil in place during strong weather</a:t>
            </a:r>
            <a:endParaRPr sz="1200">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As roots die, their waste breaks down into organic particles that fertilize the soil</a:t>
            </a:r>
            <a:endParaRPr sz="120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83c84f60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83c84f60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Only in special cases do roots form above the ground.  These roots are called </a:t>
            </a:r>
            <a:r>
              <a:rPr lang="en" sz="1200">
                <a:latin typeface="Times New Roman"/>
                <a:ea typeface="Times New Roman"/>
                <a:cs typeface="Times New Roman"/>
                <a:sym typeface="Times New Roman"/>
              </a:rPr>
              <a:t>aerial</a:t>
            </a:r>
            <a:r>
              <a:rPr lang="en" sz="1200">
                <a:latin typeface="Times New Roman"/>
                <a:ea typeface="Times New Roman"/>
                <a:cs typeface="Times New Roman"/>
                <a:sym typeface="Times New Roman"/>
              </a:rPr>
              <a:t> roots.</a:t>
            </a:r>
            <a:endParaRPr sz="1200">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83c84f60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83c84f60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What would happen to these plants if they didn’t have roots? That’s right, they would tip over! Roots make sure that the plant is anchored and supported.</a:t>
            </a:r>
            <a:endParaRPr sz="120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83c84f608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83c84f608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Do you think a plant can still get its food even if it loses all of its leaves?  Yes, it can through its roots! Just look at trees that lose their leaves during Fall and winter!</a:t>
            </a:r>
            <a:endParaRPr sz="1200">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b="1" lang="en" sz="1200">
                <a:latin typeface="Times New Roman"/>
                <a:ea typeface="Times New Roman"/>
                <a:cs typeface="Times New Roman"/>
                <a:sym typeface="Times New Roman"/>
              </a:rPr>
              <a:t>Root hairs</a:t>
            </a:r>
            <a:r>
              <a:rPr lang="en" sz="1200">
                <a:latin typeface="Times New Roman"/>
                <a:ea typeface="Times New Roman"/>
                <a:cs typeface="Times New Roman"/>
                <a:sym typeface="Times New Roman"/>
              </a:rPr>
              <a:t>: tiny, microscopic outgrowths attached to the outer layer of the main roots that help absorb water and nutrients from the soil</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83c84f608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83c84f608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Plants don’t get water and nutrients from their leaves, they get it from their roots!  Roots have specially designed channels for the transport of absorbed nutrients and water to stem and leaves</a:t>
            </a:r>
            <a:endParaRPr sz="1200">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83c84f608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83c84f608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Roots can store water and nutrients in their roots!</a:t>
            </a:r>
            <a:endParaRPr sz="1200">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83c84f608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83c84f608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They improve soil structure by breaking up packed earth with their growth and holding soil in place during strong weather</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youtu.be/yWOqeyPIVR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4.jpg"/><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ROOTS!</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They keep us stable!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Fertilize the soil as they die and break down</a:t>
            </a:r>
            <a:endParaRPr/>
          </a:p>
        </p:txBody>
      </p:sp>
      <p:sp>
        <p:nvSpPr>
          <p:cNvPr id="120" name="Google Shape;120;p2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1600"/>
              </a:spcAft>
              <a:buNone/>
            </a:pPr>
            <a:r>
              <a:t/>
            </a:r>
            <a:endParaRPr/>
          </a:p>
        </p:txBody>
      </p:sp>
      <p:pic>
        <p:nvPicPr>
          <p:cNvPr id="121" name="Google Shape;121;p22"/>
          <p:cNvPicPr preferRelativeResize="0"/>
          <p:nvPr/>
        </p:nvPicPr>
        <p:blipFill>
          <a:blip r:embed="rId3">
            <a:alphaModFix/>
          </a:blip>
          <a:stretch>
            <a:fillRect/>
          </a:stretch>
        </p:blipFill>
        <p:spPr>
          <a:xfrm>
            <a:off x="1413025" y="1637775"/>
            <a:ext cx="5892632" cy="3078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Some Roots Are Edible!</a:t>
            </a:r>
            <a:endParaRPr/>
          </a:p>
        </p:txBody>
      </p:sp>
      <p:sp>
        <p:nvSpPr>
          <p:cNvPr id="127" name="Google Shape;127;p2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Some Roots Are Edible!</a:t>
            </a:r>
            <a:endParaRPr/>
          </a:p>
        </p:txBody>
      </p:sp>
      <p:sp>
        <p:nvSpPr>
          <p:cNvPr id="133" name="Google Shape;133;p24"/>
          <p:cNvSpPr txBox="1"/>
          <p:nvPr>
            <p:ph idx="1" type="body"/>
          </p:nvPr>
        </p:nvSpPr>
        <p:spPr>
          <a:xfrm>
            <a:off x="7936625" y="1129975"/>
            <a:ext cx="1077000" cy="108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jicama</a:t>
            </a:r>
            <a:endParaRPr/>
          </a:p>
        </p:txBody>
      </p:sp>
      <p:pic>
        <p:nvPicPr>
          <p:cNvPr id="134" name="Google Shape;134;p24"/>
          <p:cNvPicPr preferRelativeResize="0"/>
          <p:nvPr/>
        </p:nvPicPr>
        <p:blipFill>
          <a:blip r:embed="rId3">
            <a:alphaModFix/>
          </a:blip>
          <a:stretch>
            <a:fillRect/>
          </a:stretch>
        </p:blipFill>
        <p:spPr>
          <a:xfrm>
            <a:off x="4889950" y="610425"/>
            <a:ext cx="3046675" cy="2273300"/>
          </a:xfrm>
          <a:prstGeom prst="rect">
            <a:avLst/>
          </a:prstGeom>
          <a:noFill/>
          <a:ln>
            <a:noFill/>
          </a:ln>
        </p:spPr>
      </p:pic>
      <p:pic>
        <p:nvPicPr>
          <p:cNvPr id="135" name="Google Shape;135;p24"/>
          <p:cNvPicPr preferRelativeResize="0"/>
          <p:nvPr/>
        </p:nvPicPr>
        <p:blipFill>
          <a:blip r:embed="rId4">
            <a:alphaModFix/>
          </a:blip>
          <a:stretch>
            <a:fillRect/>
          </a:stretch>
        </p:blipFill>
        <p:spPr>
          <a:xfrm>
            <a:off x="537100" y="1463100"/>
            <a:ext cx="2619375" cy="1743075"/>
          </a:xfrm>
          <a:prstGeom prst="rect">
            <a:avLst/>
          </a:prstGeom>
          <a:noFill/>
          <a:ln>
            <a:noFill/>
          </a:ln>
        </p:spPr>
      </p:pic>
      <p:sp>
        <p:nvSpPr>
          <p:cNvPr id="136" name="Google Shape;136;p24"/>
          <p:cNvSpPr txBox="1"/>
          <p:nvPr>
            <p:ph idx="1" type="body"/>
          </p:nvPr>
        </p:nvSpPr>
        <p:spPr>
          <a:xfrm>
            <a:off x="3156475" y="1796850"/>
            <a:ext cx="1077000" cy="108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garlic</a:t>
            </a:r>
            <a:endParaRPr/>
          </a:p>
        </p:txBody>
      </p:sp>
      <p:pic>
        <p:nvPicPr>
          <p:cNvPr id="137" name="Google Shape;137;p24"/>
          <p:cNvPicPr preferRelativeResize="0"/>
          <p:nvPr/>
        </p:nvPicPr>
        <p:blipFill>
          <a:blip r:embed="rId5">
            <a:alphaModFix/>
          </a:blip>
          <a:stretch>
            <a:fillRect/>
          </a:stretch>
        </p:blipFill>
        <p:spPr>
          <a:xfrm>
            <a:off x="3244800" y="3531375"/>
            <a:ext cx="3171825" cy="1438275"/>
          </a:xfrm>
          <a:prstGeom prst="rect">
            <a:avLst/>
          </a:prstGeom>
          <a:noFill/>
          <a:ln>
            <a:noFill/>
          </a:ln>
        </p:spPr>
      </p:pic>
      <p:sp>
        <p:nvSpPr>
          <p:cNvPr id="138" name="Google Shape;138;p24"/>
          <p:cNvSpPr txBox="1"/>
          <p:nvPr>
            <p:ph idx="1" type="body"/>
          </p:nvPr>
        </p:nvSpPr>
        <p:spPr>
          <a:xfrm>
            <a:off x="6416625" y="3667825"/>
            <a:ext cx="1077000" cy="108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yucca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Tap Root vs. Fibrous Root</a:t>
            </a:r>
            <a:endParaRPr/>
          </a:p>
        </p:txBody>
      </p:sp>
      <p:pic>
        <p:nvPicPr>
          <p:cNvPr id="144" name="Google Shape;144;p25"/>
          <p:cNvPicPr preferRelativeResize="0"/>
          <p:nvPr/>
        </p:nvPicPr>
        <p:blipFill>
          <a:blip r:embed="rId3">
            <a:alphaModFix/>
          </a:blip>
          <a:stretch>
            <a:fillRect/>
          </a:stretch>
        </p:blipFill>
        <p:spPr>
          <a:xfrm>
            <a:off x="1854925" y="1246450"/>
            <a:ext cx="4694505" cy="3694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Fibrous</a:t>
            </a:r>
            <a:r>
              <a:rPr lang="en"/>
              <a:t> Root</a:t>
            </a:r>
            <a:endParaRPr/>
          </a:p>
        </p:txBody>
      </p:sp>
      <p:pic>
        <p:nvPicPr>
          <p:cNvPr id="150" name="Google Shape;150;p26"/>
          <p:cNvPicPr preferRelativeResize="0"/>
          <p:nvPr/>
        </p:nvPicPr>
        <p:blipFill>
          <a:blip r:embed="rId3">
            <a:alphaModFix/>
          </a:blip>
          <a:stretch>
            <a:fillRect/>
          </a:stretch>
        </p:blipFill>
        <p:spPr>
          <a:xfrm>
            <a:off x="2817950" y="1370525"/>
            <a:ext cx="2836400" cy="3244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Fibrous Root</a:t>
            </a:r>
            <a:endParaRPr/>
          </a:p>
        </p:txBody>
      </p:sp>
      <p:pic>
        <p:nvPicPr>
          <p:cNvPr id="156" name="Google Shape;156;p27"/>
          <p:cNvPicPr preferRelativeResize="0"/>
          <p:nvPr/>
        </p:nvPicPr>
        <p:blipFill>
          <a:blip r:embed="rId3">
            <a:alphaModFix/>
          </a:blip>
          <a:stretch>
            <a:fillRect/>
          </a:stretch>
        </p:blipFill>
        <p:spPr>
          <a:xfrm>
            <a:off x="1660097" y="1280700"/>
            <a:ext cx="2084724" cy="3317625"/>
          </a:xfrm>
          <a:prstGeom prst="rect">
            <a:avLst/>
          </a:prstGeom>
          <a:noFill/>
          <a:ln>
            <a:noFill/>
          </a:ln>
        </p:spPr>
      </p:pic>
      <p:pic>
        <p:nvPicPr>
          <p:cNvPr id="157" name="Google Shape;157;p27"/>
          <p:cNvPicPr preferRelativeResize="0"/>
          <p:nvPr/>
        </p:nvPicPr>
        <p:blipFill rotWithShape="1">
          <a:blip r:embed="rId4">
            <a:alphaModFix/>
          </a:blip>
          <a:srcRect b="0" l="0" r="0" t="5997"/>
          <a:stretch/>
        </p:blipFill>
        <p:spPr>
          <a:xfrm>
            <a:off x="4255325" y="1280700"/>
            <a:ext cx="2307543" cy="3317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Fibrous Root</a:t>
            </a:r>
            <a:endParaRPr/>
          </a:p>
        </p:txBody>
      </p:sp>
      <p:pic>
        <p:nvPicPr>
          <p:cNvPr id="163" name="Google Shape;163;p28"/>
          <p:cNvPicPr preferRelativeResize="0"/>
          <p:nvPr/>
        </p:nvPicPr>
        <p:blipFill>
          <a:blip r:embed="rId3">
            <a:alphaModFix/>
          </a:blip>
          <a:stretch>
            <a:fillRect/>
          </a:stretch>
        </p:blipFill>
        <p:spPr>
          <a:xfrm>
            <a:off x="2268250" y="1326125"/>
            <a:ext cx="3591025" cy="3142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Tap Root</a:t>
            </a:r>
            <a:endParaRPr/>
          </a:p>
        </p:txBody>
      </p:sp>
      <p:pic>
        <p:nvPicPr>
          <p:cNvPr id="169" name="Google Shape;169;p29"/>
          <p:cNvPicPr preferRelativeResize="0"/>
          <p:nvPr/>
        </p:nvPicPr>
        <p:blipFill>
          <a:blip r:embed="rId3">
            <a:alphaModFix/>
          </a:blip>
          <a:stretch>
            <a:fillRect/>
          </a:stretch>
        </p:blipFill>
        <p:spPr>
          <a:xfrm>
            <a:off x="2766850" y="1396125"/>
            <a:ext cx="3240375" cy="3139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Tap Root</a:t>
            </a:r>
            <a:endParaRPr/>
          </a:p>
        </p:txBody>
      </p:sp>
      <p:pic>
        <p:nvPicPr>
          <p:cNvPr id="175" name="Google Shape;175;p30"/>
          <p:cNvPicPr preferRelativeResize="0"/>
          <p:nvPr/>
        </p:nvPicPr>
        <p:blipFill>
          <a:blip r:embed="rId3">
            <a:alphaModFix/>
          </a:blip>
          <a:stretch>
            <a:fillRect/>
          </a:stretch>
        </p:blipFill>
        <p:spPr>
          <a:xfrm>
            <a:off x="1602425" y="1296525"/>
            <a:ext cx="2285852" cy="3694575"/>
          </a:xfrm>
          <a:prstGeom prst="rect">
            <a:avLst/>
          </a:prstGeom>
          <a:noFill/>
          <a:ln>
            <a:noFill/>
          </a:ln>
        </p:spPr>
      </p:pic>
      <p:pic>
        <p:nvPicPr>
          <p:cNvPr id="176" name="Google Shape;176;p30"/>
          <p:cNvPicPr preferRelativeResize="0"/>
          <p:nvPr/>
        </p:nvPicPr>
        <p:blipFill rotWithShape="1">
          <a:blip r:embed="rId4">
            <a:alphaModFix/>
          </a:blip>
          <a:srcRect b="0" l="0" r="0" t="7355"/>
          <a:stretch/>
        </p:blipFill>
        <p:spPr>
          <a:xfrm>
            <a:off x="4499350" y="1296525"/>
            <a:ext cx="2416175" cy="3694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Tap</a:t>
            </a:r>
            <a:r>
              <a:rPr lang="en"/>
              <a:t> Root</a:t>
            </a:r>
            <a:endParaRPr/>
          </a:p>
        </p:txBody>
      </p:sp>
      <p:pic>
        <p:nvPicPr>
          <p:cNvPr id="182" name="Google Shape;182;p31"/>
          <p:cNvPicPr preferRelativeResize="0"/>
          <p:nvPr/>
        </p:nvPicPr>
        <p:blipFill>
          <a:blip r:embed="rId3">
            <a:alphaModFix/>
          </a:blip>
          <a:stretch>
            <a:fillRect/>
          </a:stretch>
        </p:blipFill>
        <p:spPr>
          <a:xfrm>
            <a:off x="2305050" y="1622050"/>
            <a:ext cx="3835350" cy="2820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2320825" y="286437"/>
            <a:ext cx="4066900" cy="4570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GARDEN TIME</a:t>
            </a:r>
            <a:r>
              <a:rPr lang="en"/>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Fun Facts About Roots</a:t>
            </a:r>
            <a:endParaRPr/>
          </a:p>
        </p:txBody>
      </p:sp>
      <p:sp>
        <p:nvSpPr>
          <p:cNvPr id="193" name="Google Shape;193;p33"/>
          <p:cNvSpPr txBox="1"/>
          <p:nvPr>
            <p:ph idx="1" type="body"/>
          </p:nvPr>
        </p:nvSpPr>
        <p:spPr>
          <a:xfrm>
            <a:off x="387900" y="12612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Not all root structures exist underground. These roots are called </a:t>
            </a:r>
            <a:r>
              <a:rPr lang="en"/>
              <a:t>aerial</a:t>
            </a:r>
            <a:r>
              <a:rPr lang="en"/>
              <a:t> roots.</a:t>
            </a:r>
            <a:endParaRPr/>
          </a:p>
        </p:txBody>
      </p:sp>
      <p:pic>
        <p:nvPicPr>
          <p:cNvPr id="194" name="Google Shape;194;p33"/>
          <p:cNvPicPr preferRelativeResize="0"/>
          <p:nvPr/>
        </p:nvPicPr>
        <p:blipFill>
          <a:blip r:embed="rId3">
            <a:alphaModFix/>
          </a:blip>
          <a:stretch>
            <a:fillRect/>
          </a:stretch>
        </p:blipFill>
        <p:spPr>
          <a:xfrm>
            <a:off x="2020750" y="1796625"/>
            <a:ext cx="4798050" cy="3210675"/>
          </a:xfrm>
          <a:prstGeom prst="rect">
            <a:avLst/>
          </a:prstGeom>
          <a:noFill/>
          <a:ln>
            <a:noFill/>
          </a:ln>
        </p:spPr>
      </p:pic>
      <p:sp>
        <p:nvSpPr>
          <p:cNvPr id="195" name="Google Shape;195;p33"/>
          <p:cNvSpPr txBox="1"/>
          <p:nvPr/>
        </p:nvSpPr>
        <p:spPr>
          <a:xfrm>
            <a:off x="7106200" y="4094925"/>
            <a:ext cx="1789500" cy="6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FFFFFF"/>
                </a:solidFill>
                <a:latin typeface="Roboto Slab"/>
                <a:ea typeface="Roboto Slab"/>
                <a:cs typeface="Roboto Slab"/>
                <a:sym typeface="Roboto Slab"/>
              </a:rPr>
              <a:t>Buttress roots</a:t>
            </a:r>
            <a:endParaRPr sz="18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900">
                <a:solidFill>
                  <a:srgbClr val="FFFFFF"/>
                </a:solidFill>
                <a:latin typeface="Roboto Slab"/>
                <a:ea typeface="Roboto Slab"/>
                <a:cs typeface="Roboto Slab"/>
                <a:sym typeface="Roboto Slab"/>
              </a:rPr>
              <a:t>(Ficus)</a:t>
            </a:r>
            <a:endParaRPr sz="1900">
              <a:solidFill>
                <a:srgbClr val="FFFFFF"/>
              </a:solidFill>
              <a:latin typeface="Roboto Slab"/>
              <a:ea typeface="Roboto Slab"/>
              <a:cs typeface="Roboto Slab"/>
              <a:sym typeface="Roboto Slab"/>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Fun Facts About Roots</a:t>
            </a:r>
            <a:endParaRPr/>
          </a:p>
        </p:txBody>
      </p:sp>
      <p:sp>
        <p:nvSpPr>
          <p:cNvPr id="201" name="Google Shape;201;p34"/>
          <p:cNvSpPr txBox="1"/>
          <p:nvPr>
            <p:ph idx="1" type="body"/>
          </p:nvPr>
        </p:nvSpPr>
        <p:spPr>
          <a:xfrm>
            <a:off x="387900" y="12612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Not all root structures exist underground. These roots are called aerial roots.</a:t>
            </a:r>
            <a:endParaRPr/>
          </a:p>
        </p:txBody>
      </p:sp>
      <p:sp>
        <p:nvSpPr>
          <p:cNvPr id="202" name="Google Shape;202;p34"/>
          <p:cNvSpPr txBox="1"/>
          <p:nvPr/>
        </p:nvSpPr>
        <p:spPr>
          <a:xfrm>
            <a:off x="6923325" y="3892725"/>
            <a:ext cx="2076900" cy="88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FFFFFF"/>
                </a:solidFill>
                <a:latin typeface="Roboto Slab"/>
                <a:ea typeface="Roboto Slab"/>
                <a:cs typeface="Roboto Slab"/>
                <a:sym typeface="Roboto Slab"/>
              </a:rPr>
              <a:t>Stilt</a:t>
            </a:r>
            <a:r>
              <a:rPr lang="en" sz="1900">
                <a:solidFill>
                  <a:srgbClr val="FFFFFF"/>
                </a:solidFill>
                <a:latin typeface="Roboto Slab"/>
                <a:ea typeface="Roboto Slab"/>
                <a:cs typeface="Roboto Slab"/>
                <a:sym typeface="Roboto Slab"/>
              </a:rPr>
              <a:t> roots</a:t>
            </a:r>
            <a:endParaRPr sz="19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900">
                <a:solidFill>
                  <a:srgbClr val="FFFFFF"/>
                </a:solidFill>
                <a:latin typeface="Roboto Slab"/>
                <a:ea typeface="Roboto Slab"/>
                <a:cs typeface="Roboto Slab"/>
                <a:sym typeface="Roboto Slab"/>
              </a:rPr>
              <a:t>(Walking Palm)</a:t>
            </a:r>
            <a:endParaRPr sz="1900">
              <a:solidFill>
                <a:srgbClr val="FFFFFF"/>
              </a:solidFill>
              <a:latin typeface="Roboto Slab"/>
              <a:ea typeface="Roboto Slab"/>
              <a:cs typeface="Roboto Slab"/>
              <a:sym typeface="Roboto Slab"/>
            </a:endParaRPr>
          </a:p>
        </p:txBody>
      </p:sp>
      <p:pic>
        <p:nvPicPr>
          <p:cNvPr id="203" name="Google Shape;203;p34"/>
          <p:cNvPicPr preferRelativeResize="0"/>
          <p:nvPr/>
        </p:nvPicPr>
        <p:blipFill>
          <a:blip r:embed="rId3">
            <a:alphaModFix/>
          </a:blip>
          <a:stretch>
            <a:fillRect/>
          </a:stretch>
        </p:blipFill>
        <p:spPr>
          <a:xfrm>
            <a:off x="559525" y="1744525"/>
            <a:ext cx="6135200" cy="3220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Fun Facts About Roots</a:t>
            </a:r>
            <a:endParaRPr/>
          </a:p>
        </p:txBody>
      </p:sp>
      <p:sp>
        <p:nvSpPr>
          <p:cNvPr id="209" name="Google Shape;209;p35"/>
          <p:cNvSpPr txBox="1"/>
          <p:nvPr>
            <p:ph idx="1" type="body"/>
          </p:nvPr>
        </p:nvSpPr>
        <p:spPr>
          <a:xfrm>
            <a:off x="387900" y="1261224"/>
            <a:ext cx="8368200" cy="30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Slab"/>
              <a:buChar char="●"/>
            </a:pPr>
            <a:r>
              <a:rPr lang="en">
                <a:solidFill>
                  <a:srgbClr val="FFFFFF"/>
                </a:solidFill>
                <a:latin typeface="Roboto Slab"/>
                <a:ea typeface="Roboto Slab"/>
                <a:cs typeface="Roboto Slab"/>
                <a:sym typeface="Roboto Slab"/>
              </a:rPr>
              <a:t>Both tuber crops, the potato, and the sweet potato were listed as one of the ten most important crops in the world.</a:t>
            </a:r>
            <a:endParaRPr sz="2400">
              <a:solidFill>
                <a:srgbClr val="FFFFFF"/>
              </a:solidFill>
              <a:latin typeface="Roboto Slab"/>
              <a:ea typeface="Roboto Slab"/>
              <a:cs typeface="Roboto Slab"/>
              <a:sym typeface="Roboto Slab"/>
            </a:endParaRPr>
          </a:p>
        </p:txBody>
      </p:sp>
      <p:pic>
        <p:nvPicPr>
          <p:cNvPr id="210" name="Google Shape;210;p35"/>
          <p:cNvPicPr preferRelativeResize="0"/>
          <p:nvPr/>
        </p:nvPicPr>
        <p:blipFill>
          <a:blip r:embed="rId3">
            <a:alphaModFix/>
          </a:blip>
          <a:stretch>
            <a:fillRect/>
          </a:stretch>
        </p:blipFill>
        <p:spPr>
          <a:xfrm>
            <a:off x="521328" y="2415428"/>
            <a:ext cx="3541225" cy="2105275"/>
          </a:xfrm>
          <a:prstGeom prst="rect">
            <a:avLst/>
          </a:prstGeom>
          <a:noFill/>
          <a:ln>
            <a:noFill/>
          </a:ln>
        </p:spPr>
      </p:pic>
      <p:pic>
        <p:nvPicPr>
          <p:cNvPr id="211" name="Google Shape;211;p35"/>
          <p:cNvPicPr preferRelativeResize="0"/>
          <p:nvPr/>
        </p:nvPicPr>
        <p:blipFill>
          <a:blip r:embed="rId4">
            <a:alphaModFix/>
          </a:blip>
          <a:stretch>
            <a:fillRect/>
          </a:stretch>
        </p:blipFill>
        <p:spPr>
          <a:xfrm>
            <a:off x="4869078" y="2366078"/>
            <a:ext cx="3311950" cy="2203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Fun Facts About Roots</a:t>
            </a:r>
            <a:endParaRPr/>
          </a:p>
        </p:txBody>
      </p:sp>
      <p:sp>
        <p:nvSpPr>
          <p:cNvPr id="217" name="Google Shape;217;p36"/>
          <p:cNvSpPr txBox="1"/>
          <p:nvPr>
            <p:ph idx="1" type="body"/>
          </p:nvPr>
        </p:nvSpPr>
        <p:spPr>
          <a:xfrm>
            <a:off x="387900" y="1261224"/>
            <a:ext cx="8368200" cy="30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Slab"/>
              <a:buChar char="●"/>
            </a:pPr>
            <a:r>
              <a:rPr lang="en">
                <a:solidFill>
                  <a:srgbClr val="FFFFFF"/>
                </a:solidFill>
                <a:latin typeface="Roboto Slab"/>
                <a:ea typeface="Roboto Slab"/>
                <a:cs typeface="Roboto Slab"/>
                <a:sym typeface="Roboto Slab"/>
              </a:rPr>
              <a:t>The Plant with the largest root system is believed to be the Quaking Aspen which is also known as the “Trembling Giant”!</a:t>
            </a:r>
            <a:endParaRPr sz="2400">
              <a:solidFill>
                <a:srgbClr val="FFFFFF"/>
              </a:solidFill>
              <a:latin typeface="Roboto Slab"/>
              <a:ea typeface="Roboto Slab"/>
              <a:cs typeface="Roboto Slab"/>
              <a:sym typeface="Roboto Slab"/>
            </a:endParaRPr>
          </a:p>
        </p:txBody>
      </p:sp>
      <p:pic>
        <p:nvPicPr>
          <p:cNvPr id="218" name="Google Shape;218;p36"/>
          <p:cNvPicPr preferRelativeResize="0"/>
          <p:nvPr/>
        </p:nvPicPr>
        <p:blipFill>
          <a:blip r:embed="rId3">
            <a:alphaModFix/>
          </a:blip>
          <a:stretch>
            <a:fillRect/>
          </a:stretch>
        </p:blipFill>
        <p:spPr>
          <a:xfrm>
            <a:off x="270325" y="2178350"/>
            <a:ext cx="4527701" cy="2731100"/>
          </a:xfrm>
          <a:prstGeom prst="rect">
            <a:avLst/>
          </a:prstGeom>
          <a:noFill/>
          <a:ln>
            <a:noFill/>
          </a:ln>
        </p:spPr>
      </p:pic>
      <p:pic>
        <p:nvPicPr>
          <p:cNvPr id="219" name="Google Shape;219;p36"/>
          <p:cNvPicPr preferRelativeResize="0"/>
          <p:nvPr/>
        </p:nvPicPr>
        <p:blipFill>
          <a:blip r:embed="rId4">
            <a:alphaModFix/>
          </a:blip>
          <a:stretch>
            <a:fillRect/>
          </a:stretch>
        </p:blipFill>
        <p:spPr>
          <a:xfrm>
            <a:off x="4960575" y="2412275"/>
            <a:ext cx="4000550" cy="2240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Fun Facts About Roots</a:t>
            </a:r>
            <a:endParaRPr/>
          </a:p>
        </p:txBody>
      </p:sp>
      <p:sp>
        <p:nvSpPr>
          <p:cNvPr id="225" name="Google Shape;225;p37"/>
          <p:cNvSpPr txBox="1"/>
          <p:nvPr>
            <p:ph idx="1" type="body"/>
          </p:nvPr>
        </p:nvSpPr>
        <p:spPr>
          <a:xfrm>
            <a:off x="387900" y="1261224"/>
            <a:ext cx="8368200" cy="30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Slab"/>
              <a:buChar char="●"/>
            </a:pPr>
            <a:r>
              <a:rPr lang="en">
                <a:solidFill>
                  <a:srgbClr val="FFFFFF"/>
                </a:solidFill>
                <a:latin typeface="Roboto Slab"/>
                <a:ea typeface="Roboto Slab"/>
                <a:cs typeface="Roboto Slab"/>
                <a:sym typeface="Roboto Slab"/>
              </a:rPr>
              <a:t>The Plant with the deepest root system is a </a:t>
            </a:r>
            <a:r>
              <a:rPr lang="en">
                <a:solidFill>
                  <a:srgbClr val="FFFFFF"/>
                </a:solidFill>
                <a:latin typeface="Roboto Slab"/>
                <a:ea typeface="Roboto Slab"/>
                <a:cs typeface="Roboto Slab"/>
                <a:sym typeface="Roboto Slab"/>
              </a:rPr>
              <a:t>specimen</a:t>
            </a:r>
            <a:r>
              <a:rPr lang="en">
                <a:solidFill>
                  <a:srgbClr val="FFFFFF"/>
                </a:solidFill>
                <a:latin typeface="Roboto Slab"/>
                <a:ea typeface="Roboto Slab"/>
                <a:cs typeface="Roboto Slab"/>
                <a:sym typeface="Roboto Slab"/>
              </a:rPr>
              <a:t> of Boscia albitrunca (Shepherd’s tree) which is found in South </a:t>
            </a:r>
            <a:r>
              <a:rPr lang="en">
                <a:solidFill>
                  <a:srgbClr val="FFFFFF"/>
                </a:solidFill>
                <a:latin typeface="Roboto Slab"/>
                <a:ea typeface="Roboto Slab"/>
                <a:cs typeface="Roboto Slab"/>
                <a:sym typeface="Roboto Slab"/>
              </a:rPr>
              <a:t>Africa</a:t>
            </a:r>
            <a:r>
              <a:rPr lang="en">
                <a:solidFill>
                  <a:srgbClr val="FFFFFF"/>
                </a:solidFill>
                <a:latin typeface="Roboto Slab"/>
                <a:ea typeface="Roboto Slab"/>
                <a:cs typeface="Roboto Slab"/>
                <a:sym typeface="Roboto Slab"/>
              </a:rPr>
              <a:t>.</a:t>
            </a:r>
            <a:endParaRPr sz="2400">
              <a:solidFill>
                <a:srgbClr val="FFFFFF"/>
              </a:solidFill>
              <a:latin typeface="Roboto Slab"/>
              <a:ea typeface="Roboto Slab"/>
              <a:cs typeface="Roboto Slab"/>
              <a:sym typeface="Roboto Slab"/>
            </a:endParaRPr>
          </a:p>
        </p:txBody>
      </p:sp>
      <p:pic>
        <p:nvPicPr>
          <p:cNvPr id="226" name="Google Shape;226;p37"/>
          <p:cNvPicPr preferRelativeResize="0"/>
          <p:nvPr/>
        </p:nvPicPr>
        <p:blipFill>
          <a:blip r:embed="rId3">
            <a:alphaModFix/>
          </a:blip>
          <a:stretch>
            <a:fillRect/>
          </a:stretch>
        </p:blipFill>
        <p:spPr>
          <a:xfrm>
            <a:off x="2202975" y="2169000"/>
            <a:ext cx="4106376" cy="272794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Fun Facts About Roots</a:t>
            </a:r>
            <a:endParaRPr/>
          </a:p>
        </p:txBody>
      </p:sp>
      <p:sp>
        <p:nvSpPr>
          <p:cNvPr id="232" name="Google Shape;232;p38"/>
          <p:cNvSpPr txBox="1"/>
          <p:nvPr>
            <p:ph idx="1" type="body"/>
          </p:nvPr>
        </p:nvSpPr>
        <p:spPr>
          <a:xfrm>
            <a:off x="387900" y="1261224"/>
            <a:ext cx="8368200" cy="30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Slab"/>
              <a:buChar char="●"/>
            </a:pPr>
            <a:r>
              <a:rPr lang="en">
                <a:solidFill>
                  <a:srgbClr val="FFFFFF"/>
                </a:solidFill>
                <a:latin typeface="Roboto Slab"/>
                <a:ea typeface="Roboto Slab"/>
                <a:cs typeface="Roboto Slab"/>
                <a:sym typeface="Roboto Slab"/>
              </a:rPr>
              <a:t>Some plants have learned how to survive without roots!</a:t>
            </a:r>
            <a:endParaRPr sz="2400">
              <a:solidFill>
                <a:srgbClr val="FFFFFF"/>
              </a:solidFill>
              <a:latin typeface="Roboto Slab"/>
              <a:ea typeface="Roboto Slab"/>
              <a:cs typeface="Roboto Slab"/>
              <a:sym typeface="Roboto Slab"/>
            </a:endParaRPr>
          </a:p>
        </p:txBody>
      </p:sp>
      <p:pic>
        <p:nvPicPr>
          <p:cNvPr id="233" name="Google Shape;233;p38"/>
          <p:cNvPicPr preferRelativeResize="0"/>
          <p:nvPr/>
        </p:nvPicPr>
        <p:blipFill>
          <a:blip r:embed="rId3">
            <a:alphaModFix/>
          </a:blip>
          <a:stretch>
            <a:fillRect/>
          </a:stretch>
        </p:blipFill>
        <p:spPr>
          <a:xfrm>
            <a:off x="506050" y="1964225"/>
            <a:ext cx="3842387" cy="2556925"/>
          </a:xfrm>
          <a:prstGeom prst="rect">
            <a:avLst/>
          </a:prstGeom>
          <a:noFill/>
          <a:ln>
            <a:noFill/>
          </a:ln>
        </p:spPr>
      </p:pic>
      <p:pic>
        <p:nvPicPr>
          <p:cNvPr id="234" name="Google Shape;234;p38"/>
          <p:cNvPicPr preferRelativeResize="0"/>
          <p:nvPr/>
        </p:nvPicPr>
        <p:blipFill>
          <a:blip r:embed="rId4">
            <a:alphaModFix/>
          </a:blip>
          <a:stretch>
            <a:fillRect/>
          </a:stretch>
        </p:blipFill>
        <p:spPr>
          <a:xfrm>
            <a:off x="4610707" y="1964226"/>
            <a:ext cx="3612893" cy="2479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Fun Facts About Roots</a:t>
            </a:r>
            <a:endParaRPr/>
          </a:p>
        </p:txBody>
      </p:sp>
      <p:sp>
        <p:nvSpPr>
          <p:cNvPr id="240" name="Google Shape;240;p39"/>
          <p:cNvSpPr txBox="1"/>
          <p:nvPr>
            <p:ph idx="1" type="body"/>
          </p:nvPr>
        </p:nvSpPr>
        <p:spPr>
          <a:xfrm>
            <a:off x="387900" y="1261224"/>
            <a:ext cx="8368200" cy="30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Roboto Slab"/>
              <a:buChar char="●"/>
            </a:pPr>
            <a:r>
              <a:rPr lang="en">
                <a:solidFill>
                  <a:srgbClr val="FFFFFF"/>
                </a:solidFill>
                <a:latin typeface="Roboto Slab"/>
                <a:ea typeface="Roboto Slab"/>
                <a:cs typeface="Roboto Slab"/>
                <a:sym typeface="Roboto Slab"/>
              </a:rPr>
              <a:t>Plants can communicate with each other through their roots!</a:t>
            </a:r>
            <a:endParaRPr>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u="sng">
                <a:solidFill>
                  <a:schemeClr val="hlink"/>
                </a:solidFill>
                <a:latin typeface="Roboto Slab"/>
                <a:ea typeface="Roboto Slab"/>
                <a:cs typeface="Roboto Slab"/>
                <a:sym typeface="Roboto Slab"/>
                <a:hlinkClick r:id="rId3"/>
              </a:rPr>
              <a:t>https://youtu.be/yWOqeyPIVRo</a:t>
            </a:r>
            <a:endParaRPr>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a:solidFill>
                <a:srgbClr val="FFFFFF"/>
              </a:solidFill>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Basic Function of the Roots!</a:t>
            </a:r>
            <a:endParaRPr/>
          </a:p>
        </p:txBody>
      </p:sp>
      <p:sp>
        <p:nvSpPr>
          <p:cNvPr id="75" name="Google Shape;75;p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Form </a:t>
            </a:r>
            <a:r>
              <a:rPr lang="en"/>
              <a:t>Below the </a:t>
            </a:r>
            <a:r>
              <a:rPr lang="en"/>
              <a:t>Ground (usually)</a:t>
            </a:r>
            <a:endParaRPr/>
          </a:p>
        </p:txBody>
      </p:sp>
      <p:pic>
        <p:nvPicPr>
          <p:cNvPr id="81" name="Google Shape;81;p16"/>
          <p:cNvPicPr preferRelativeResize="0"/>
          <p:nvPr/>
        </p:nvPicPr>
        <p:blipFill>
          <a:blip r:embed="rId3">
            <a:alphaModFix/>
          </a:blip>
          <a:stretch>
            <a:fillRect/>
          </a:stretch>
        </p:blipFill>
        <p:spPr>
          <a:xfrm>
            <a:off x="1543225" y="1252150"/>
            <a:ext cx="5432022" cy="3694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Anchor and Support</a:t>
            </a:r>
            <a:endParaRPr/>
          </a:p>
        </p:txBody>
      </p:sp>
      <p:pic>
        <p:nvPicPr>
          <p:cNvPr id="87" name="Google Shape;87;p17"/>
          <p:cNvPicPr preferRelativeResize="0"/>
          <p:nvPr/>
        </p:nvPicPr>
        <p:blipFill>
          <a:blip r:embed="rId3">
            <a:alphaModFix/>
          </a:blip>
          <a:stretch>
            <a:fillRect/>
          </a:stretch>
        </p:blipFill>
        <p:spPr>
          <a:xfrm>
            <a:off x="226375" y="1627575"/>
            <a:ext cx="3978575" cy="2653324"/>
          </a:xfrm>
          <a:prstGeom prst="rect">
            <a:avLst/>
          </a:prstGeom>
          <a:noFill/>
          <a:ln>
            <a:noFill/>
          </a:ln>
        </p:spPr>
      </p:pic>
      <p:pic>
        <p:nvPicPr>
          <p:cNvPr id="88" name="Google Shape;88;p17"/>
          <p:cNvPicPr preferRelativeResize="0"/>
          <p:nvPr/>
        </p:nvPicPr>
        <p:blipFill>
          <a:blip r:embed="rId4">
            <a:alphaModFix/>
          </a:blip>
          <a:stretch>
            <a:fillRect/>
          </a:stretch>
        </p:blipFill>
        <p:spPr>
          <a:xfrm>
            <a:off x="4756850" y="280475"/>
            <a:ext cx="3247875" cy="2161325"/>
          </a:xfrm>
          <a:prstGeom prst="rect">
            <a:avLst/>
          </a:prstGeom>
          <a:noFill/>
          <a:ln>
            <a:noFill/>
          </a:ln>
        </p:spPr>
      </p:pic>
      <p:pic>
        <p:nvPicPr>
          <p:cNvPr id="89" name="Google Shape;89;p17"/>
          <p:cNvPicPr preferRelativeResize="0"/>
          <p:nvPr/>
        </p:nvPicPr>
        <p:blipFill>
          <a:blip r:embed="rId5">
            <a:alphaModFix/>
          </a:blip>
          <a:stretch>
            <a:fillRect/>
          </a:stretch>
        </p:blipFill>
        <p:spPr>
          <a:xfrm>
            <a:off x="4806125" y="2771750"/>
            <a:ext cx="3149329" cy="2219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87900" y="534225"/>
            <a:ext cx="8368200" cy="79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Absorb water, minerals, and nutrients from the soil through Root Hairs</a:t>
            </a:r>
            <a:endParaRPr/>
          </a:p>
        </p:txBody>
      </p:sp>
      <p:sp>
        <p:nvSpPr>
          <p:cNvPr id="95" name="Google Shape;95;p18"/>
          <p:cNvSpPr txBox="1"/>
          <p:nvPr>
            <p:ph idx="1" type="body"/>
          </p:nvPr>
        </p:nvSpPr>
        <p:spPr>
          <a:xfrm>
            <a:off x="387900" y="1566025"/>
            <a:ext cx="34146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Roots are the MOUTH of the plant!  It is how it eats its food!</a:t>
            </a:r>
            <a:endParaRPr/>
          </a:p>
        </p:txBody>
      </p:sp>
      <p:pic>
        <p:nvPicPr>
          <p:cNvPr id="96" name="Google Shape;96;p18"/>
          <p:cNvPicPr preferRelativeResize="0"/>
          <p:nvPr/>
        </p:nvPicPr>
        <p:blipFill>
          <a:blip r:embed="rId3">
            <a:alphaModFix/>
          </a:blip>
          <a:stretch>
            <a:fillRect/>
          </a:stretch>
        </p:blipFill>
        <p:spPr>
          <a:xfrm>
            <a:off x="3886063" y="1329525"/>
            <a:ext cx="2591075" cy="3637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87900" y="6866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Transport Food and Water to other parts of the Plant</a:t>
            </a:r>
            <a:endParaRPr/>
          </a:p>
        </p:txBody>
      </p:sp>
      <p:pic>
        <p:nvPicPr>
          <p:cNvPr id="102" name="Google Shape;102;p19"/>
          <p:cNvPicPr preferRelativeResize="0"/>
          <p:nvPr/>
        </p:nvPicPr>
        <p:blipFill>
          <a:blip r:embed="rId3">
            <a:alphaModFix/>
          </a:blip>
          <a:stretch>
            <a:fillRect/>
          </a:stretch>
        </p:blipFill>
        <p:spPr>
          <a:xfrm>
            <a:off x="3126400" y="1258800"/>
            <a:ext cx="2529048" cy="3465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Store nutrients for the plant</a:t>
            </a:r>
            <a:endParaRPr/>
          </a:p>
        </p:txBody>
      </p:sp>
      <p:pic>
        <p:nvPicPr>
          <p:cNvPr id="108" name="Google Shape;108;p20"/>
          <p:cNvPicPr preferRelativeResize="0"/>
          <p:nvPr/>
        </p:nvPicPr>
        <p:blipFill>
          <a:blip r:embed="rId3">
            <a:alphaModFix/>
          </a:blip>
          <a:stretch>
            <a:fillRect/>
          </a:stretch>
        </p:blipFill>
        <p:spPr>
          <a:xfrm>
            <a:off x="2164650" y="1266950"/>
            <a:ext cx="4408996" cy="3694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Improve</a:t>
            </a:r>
            <a:r>
              <a:rPr lang="en"/>
              <a:t> Soil Structure</a:t>
            </a:r>
            <a:endParaRPr/>
          </a:p>
        </p:txBody>
      </p:sp>
      <p:pic>
        <p:nvPicPr>
          <p:cNvPr id="114" name="Google Shape;114;p21"/>
          <p:cNvPicPr preferRelativeResize="0"/>
          <p:nvPr/>
        </p:nvPicPr>
        <p:blipFill>
          <a:blip r:embed="rId3">
            <a:alphaModFix/>
          </a:blip>
          <a:stretch>
            <a:fillRect/>
          </a:stretch>
        </p:blipFill>
        <p:spPr>
          <a:xfrm>
            <a:off x="2741725" y="1252150"/>
            <a:ext cx="2770931" cy="3694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