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aleway"/>
      <p:regular r:id="rId37"/>
      <p:bold r:id="rId38"/>
      <p:italic r:id="rId39"/>
      <p:boldItalic r:id="rId40"/>
    </p:embeddedFont>
    <p:embeddedFont>
      <p:font typeface="La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LUCY NAKASHIM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20" Type="http://schemas.openxmlformats.org/officeDocument/2006/relationships/slide" Target="slides/slide14.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6.xml"/><Relationship Id="rId44" Type="http://schemas.openxmlformats.org/officeDocument/2006/relationships/font" Target="fonts/Lato-boldItalic.fntdata"/><Relationship Id="rId21" Type="http://schemas.openxmlformats.org/officeDocument/2006/relationships/slide" Target="slides/slide15.xml"/><Relationship Id="rId43" Type="http://schemas.openxmlformats.org/officeDocument/2006/relationships/font" Target="fonts/La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aleway-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aleway-italic.fntdata"/><Relationship Id="rId16" Type="http://schemas.openxmlformats.org/officeDocument/2006/relationships/slide" Target="slides/slide10.xml"/><Relationship Id="rId38" Type="http://schemas.openxmlformats.org/officeDocument/2006/relationships/font" Target="fonts/Raleway-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5-01T19:51:05.921">
    <p:pos x="6000" y="0"/>
    <p:text>Add questions about video</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20-05-01T19:51:20.682">
    <p:pos x="6000" y="0"/>
    <p:text>add questions about video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2AM3ARs9MM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400">
                <a:latin typeface="Calibri"/>
                <a:ea typeface="Calibri"/>
                <a:cs typeface="Calibri"/>
                <a:sym typeface="Calibri"/>
              </a:rPr>
              <a:t>OVERVIEW:</a:t>
            </a:r>
            <a:endParaRPr b="1" sz="14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Students will learn that nitrogen fixation is a crucial step in the nitrogen cycle that provides plants with an essential nutrient they need to grow. This is possible because of nitrogen-fixing bacteria, along with other bacteria in the soil, that convert atmospheric nitrogen into a form the plant can use.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5204a7fa5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5204a7fa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the soil, bacteria take in the atmospheric nitrogen and convert it into a form that plants can use.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75204a7fa5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75204a7fa5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Plants can then take up the nitrogen from the bacteria and make their own proteins. Proteins make up plant leaves, stems, and roots, as well as other structures important for their survival.</a:t>
            </a:r>
            <a:endParaRPr/>
          </a:p>
          <a:p>
            <a:pPr indent="-298450" lvl="0" marL="457200" rtl="0" algn="l">
              <a:spcBef>
                <a:spcPts val="0"/>
              </a:spcBef>
              <a:spcAft>
                <a:spcPts val="0"/>
              </a:spcAft>
              <a:buSzPts val="1100"/>
              <a:buChar char="●"/>
            </a:pPr>
            <a:r>
              <a:rPr lang="en"/>
              <a:t>If animals eat the plant, then they get all of the nitrogen stored in the plant. The animals will use the plant proteins to make their own proteins.</a:t>
            </a:r>
            <a:endParaRPr/>
          </a:p>
          <a:p>
            <a:pPr indent="-298450" lvl="0" marL="457200" rtl="0" algn="l">
              <a:spcBef>
                <a:spcPts val="0"/>
              </a:spcBef>
              <a:spcAft>
                <a:spcPts val="0"/>
              </a:spcAft>
              <a:buSzPts val="1100"/>
              <a:buChar char="●"/>
            </a:pPr>
            <a:r>
              <a:rPr lang="en"/>
              <a:t>Any animals that eat other animals will get the nitrogen. It’s like a domino effect!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75204a7fa5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75204a7fa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Decomposers in the soil will break down dead animals and plants. This changes nitrogen back into its atmospheric form.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75204a7fa5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75204a7fa5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From the decomposers, nitrogen will be returned to the air, ready to begin the cycle again.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7507e5e6f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7507e5e6f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7507e5e6f0_2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7507e5e6f0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7507e5e6f0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7507e5e6f0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7507e5e6f0_2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7507e5e6f0_2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g75204a7fa5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75204a7fa5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7507e5e6f0_2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7507e5e6f0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Arial"/>
              <a:buChar char="●"/>
            </a:pPr>
            <a:r>
              <a:rPr i="1" lang="en"/>
              <a:t>refer to chart.  Maybe replace the bottom row with the chart</a:t>
            </a:r>
            <a:endParaRPr sz="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48298e2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8298e2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g75204a7fa5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75204a7fa5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7507e5e6f0_2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7507e5e6f0_2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g75204a7fa5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75204a7fa5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Google Shape;696;g75204a7fa5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75204a7fa5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g7507e5e6f0_2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7507e5e6f0_2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Calibri"/>
              <a:buChar char="●"/>
            </a:pPr>
            <a:r>
              <a:rPr lang="en" sz="1200" u="sng">
                <a:latin typeface="Calibri"/>
                <a:ea typeface="Calibri"/>
                <a:cs typeface="Calibri"/>
                <a:sym typeface="Calibri"/>
              </a:rPr>
              <a:t>Ask:</a:t>
            </a:r>
            <a:r>
              <a:rPr lang="en" sz="1200">
                <a:latin typeface="Calibri"/>
                <a:ea typeface="Calibri"/>
                <a:cs typeface="Calibri"/>
                <a:sym typeface="Calibri"/>
              </a:rPr>
              <a:t> Where does nitrogen go in the cycle (general, basic overview; can ask one student for the first step, another student for the next step, etc)?</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u="sng">
                <a:latin typeface="Calibri"/>
                <a:ea typeface="Calibri"/>
                <a:cs typeface="Calibri"/>
                <a:sym typeface="Calibri"/>
              </a:rPr>
              <a:t>Answer:</a:t>
            </a:r>
            <a:r>
              <a:rPr lang="en" sz="1200">
                <a:latin typeface="Calibri"/>
                <a:ea typeface="Calibri"/>
                <a:cs typeface="Calibri"/>
                <a:sym typeface="Calibri"/>
              </a:rPr>
              <a:t> Nitrogen from the atmosphere (air) goes into the soil to bacteria. From there, the bacteria change the nitrogen into a form that the plants take up. Then, animals can eat the plants. Plants and animals break down and bacteria convert the nitrogen they have into nitrogen that goes back into the atmosphere.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g75204a7fa5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75204a7fa5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Highlight nitrogen fixation as a crucial step in the nitrogen cycle and bacteria as key players in the process.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g7507e5e6f0_2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7507e5e6f0_2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latin typeface="Calibri"/>
                <a:ea typeface="Calibri"/>
                <a:cs typeface="Calibri"/>
                <a:sym typeface="Calibri"/>
              </a:rPr>
              <a:t>Explain there are bacteria and organisms in the soil that help the plant. </a:t>
            </a:r>
            <a:r>
              <a:rPr i="1" lang="en" sz="1200">
                <a:latin typeface="Calibri"/>
                <a:ea typeface="Calibri"/>
                <a:cs typeface="Calibri"/>
                <a:sym typeface="Calibri"/>
              </a:rPr>
              <a:t>Bacteria</a:t>
            </a:r>
            <a:r>
              <a:rPr lang="en" sz="1200">
                <a:latin typeface="Calibri"/>
                <a:ea typeface="Calibri"/>
                <a:cs typeface="Calibri"/>
                <a:sym typeface="Calibri"/>
              </a:rPr>
              <a:t> are microscopic organisms that can sometimes be harmful, but they can also be helpful.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g75204a7fa5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75204a7fa5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7" name="Shape 817"/>
        <p:cNvGrpSpPr/>
        <p:nvPr/>
      </p:nvGrpSpPr>
      <p:grpSpPr>
        <a:xfrm>
          <a:off x="0" y="0"/>
          <a:ext cx="0" cy="0"/>
          <a:chOff x="0" y="0"/>
          <a:chExt cx="0" cy="0"/>
        </a:xfrm>
      </p:grpSpPr>
      <p:sp>
        <p:nvSpPr>
          <p:cNvPr id="818" name="Google Shape;818;g75204a7fa5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75204a7fa5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latin typeface="Calibri"/>
                <a:ea typeface="Calibri"/>
                <a:cs typeface="Calibri"/>
                <a:sym typeface="Calibri"/>
              </a:rPr>
              <a:t>Have students recall the end of the nitrogen cycle video. Human activities can impact the nitrogen cycle by burning fossil fuels or using an excess of nitrogen fertilizers.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g76dfbbec8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76dfbbec8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507e5e6f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507e5e6f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latin typeface="Calibri"/>
                <a:ea typeface="Calibri"/>
                <a:cs typeface="Calibri"/>
                <a:sym typeface="Calibri"/>
              </a:rPr>
              <a:t>Break students up into 4 or 5 groups. Tell the class that we are going to build a house to go into a brand new neighborhood.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6" name="Shape 846"/>
        <p:cNvGrpSpPr/>
        <p:nvPr/>
      </p:nvGrpSpPr>
      <p:grpSpPr>
        <a:xfrm>
          <a:off x="0" y="0"/>
          <a:ext cx="0" cy="0"/>
          <a:chOff x="0" y="0"/>
          <a:chExt cx="0" cy="0"/>
        </a:xfrm>
      </p:grpSpPr>
      <p:sp>
        <p:nvSpPr>
          <p:cNvPr id="847" name="Google Shape;847;g76dfbbec8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76dfbbec8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507e5e6f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507e5e6f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000000"/>
              </a:buClr>
              <a:buSzPts val="1300"/>
              <a:buFont typeface="Arial"/>
              <a:buChar char="●"/>
            </a:pPr>
            <a:r>
              <a:rPr lang="en"/>
              <a:t>Many organisms live in the same “neighborhood” and provide something to other organisms in exchange for something else.</a:t>
            </a:r>
            <a:endParaRPr/>
          </a:p>
          <a:p>
            <a:pPr indent="-311150" lvl="0" marL="457200" rtl="0" algn="l">
              <a:lnSpc>
                <a:spcPct val="115000"/>
              </a:lnSpc>
              <a:spcBef>
                <a:spcPts val="0"/>
              </a:spcBef>
              <a:spcAft>
                <a:spcPts val="0"/>
              </a:spcAft>
              <a:buClr>
                <a:schemeClr val="accent1"/>
              </a:buClr>
              <a:buSzPts val="1300"/>
              <a:buFont typeface="Lato"/>
              <a:buChar char="●"/>
            </a:pPr>
            <a:r>
              <a:rPr lang="en" sz="1200">
                <a:latin typeface="Calibri"/>
                <a:ea typeface="Calibri"/>
                <a:cs typeface="Calibri"/>
                <a:sym typeface="Calibri"/>
              </a:rPr>
              <a:t>If some groups only used the resource they were given, ask why they didn’t trade some of their resources with another group. </a:t>
            </a:r>
            <a:endParaRPr sz="1200">
              <a:latin typeface="Calibri"/>
              <a:ea typeface="Calibri"/>
              <a:cs typeface="Calibri"/>
              <a:sym typeface="Calibri"/>
            </a:endParaRPr>
          </a:p>
          <a:p>
            <a:pPr indent="-311150" lvl="0" marL="457200" rtl="0" algn="l">
              <a:lnSpc>
                <a:spcPct val="115000"/>
              </a:lnSpc>
              <a:spcBef>
                <a:spcPts val="0"/>
              </a:spcBef>
              <a:spcAft>
                <a:spcPts val="0"/>
              </a:spcAft>
              <a:buClr>
                <a:schemeClr val="accent1"/>
              </a:buClr>
              <a:buSzPts val="1300"/>
              <a:buFont typeface="Lato"/>
              <a:buChar char="●"/>
            </a:pPr>
            <a:r>
              <a:rPr lang="en" sz="1200">
                <a:latin typeface="Calibri"/>
                <a:ea typeface="Calibri"/>
                <a:cs typeface="Calibri"/>
                <a:sym typeface="Calibri"/>
              </a:rPr>
              <a:t>Explain that trading would have been the best option since everyone is in the same neighborhood, and everyone would have benefitted.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507e5e6f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507e5e6f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https://youtu.be/2AM3ARs9MMg</a:t>
            </a:r>
            <a:endParaRPr/>
          </a:p>
          <a:p>
            <a:pPr indent="-304800" lvl="0" marL="457200" rtl="0" algn="l">
              <a:lnSpc>
                <a:spcPct val="115000"/>
              </a:lnSpc>
              <a:spcBef>
                <a:spcPts val="0"/>
              </a:spcBef>
              <a:spcAft>
                <a:spcPts val="0"/>
              </a:spcAft>
              <a:buSzPts val="1200"/>
              <a:buFont typeface="Calibri"/>
              <a:buChar char="●"/>
            </a:pPr>
            <a:r>
              <a:rPr lang="en" sz="1200" u="sng">
                <a:latin typeface="Calibri"/>
                <a:ea typeface="Calibri"/>
                <a:cs typeface="Calibri"/>
                <a:sym typeface="Calibri"/>
              </a:rPr>
              <a:t>Ask:</a:t>
            </a:r>
            <a:r>
              <a:rPr lang="en" sz="1200">
                <a:latin typeface="Calibri"/>
                <a:ea typeface="Calibri"/>
                <a:cs typeface="Calibri"/>
                <a:sym typeface="Calibri"/>
              </a:rPr>
              <a:t> What is the symbiotic relationship in the video?</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u="sng">
                <a:latin typeface="Calibri"/>
                <a:ea typeface="Calibri"/>
                <a:cs typeface="Calibri"/>
                <a:sym typeface="Calibri"/>
              </a:rPr>
              <a:t>Answer:</a:t>
            </a:r>
            <a:r>
              <a:rPr lang="en" sz="1200">
                <a:latin typeface="Calibri"/>
                <a:ea typeface="Calibri"/>
                <a:cs typeface="Calibri"/>
                <a:sym typeface="Calibri"/>
              </a:rPr>
              <a:t> The Clark’s nutcracker (bird) and the whitebark pine (tree).</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u="sng">
                <a:latin typeface="Calibri"/>
                <a:ea typeface="Calibri"/>
                <a:cs typeface="Calibri"/>
                <a:sym typeface="Calibri"/>
              </a:rPr>
              <a:t>Ask:</a:t>
            </a:r>
            <a:r>
              <a:rPr lang="en" sz="1200">
                <a:latin typeface="Calibri"/>
                <a:ea typeface="Calibri"/>
                <a:cs typeface="Calibri"/>
                <a:sym typeface="Calibri"/>
              </a:rPr>
              <a:t> What do the two organisms provide the other with?</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u="sng">
                <a:latin typeface="Calibri"/>
                <a:ea typeface="Calibri"/>
                <a:cs typeface="Calibri"/>
                <a:sym typeface="Calibri"/>
              </a:rPr>
              <a:t>Answer:</a:t>
            </a:r>
            <a:r>
              <a:rPr lang="en" sz="1200">
                <a:latin typeface="Calibri"/>
                <a:ea typeface="Calibri"/>
                <a:cs typeface="Calibri"/>
                <a:sym typeface="Calibri"/>
              </a:rPr>
              <a:t> The bird carries the trees seeds, and the tree provides seeds for the bird.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507e5e6f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507e5e6f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latin typeface="Calibri"/>
                <a:ea typeface="Calibri"/>
                <a:cs typeface="Calibri"/>
                <a:sym typeface="Calibri"/>
              </a:rPr>
              <a:t>Break the class into small groups and go out into the garden. In those small groups, have students observe and identify 3 symbiotic relationships in the garden.</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These are some examples:</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Bees and flowers: bees pollinate flowers and receive nectar in return</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Worms and soil: worms are natural tillers in the soil and receive nutrients from the soil</a:t>
            </a:r>
            <a:endParaRPr sz="1200">
              <a:latin typeface="Calibri"/>
              <a:ea typeface="Calibri"/>
              <a:cs typeface="Calibri"/>
              <a:sym typeface="Calibri"/>
            </a:endParaRPr>
          </a:p>
          <a:p>
            <a:pPr indent="-304800" lvl="1" marL="914400" rtl="0" algn="l">
              <a:lnSpc>
                <a:spcPct val="115000"/>
              </a:lnSpc>
              <a:spcBef>
                <a:spcPts val="0"/>
              </a:spcBef>
              <a:spcAft>
                <a:spcPts val="0"/>
              </a:spcAft>
              <a:buSzPts val="1200"/>
              <a:buFont typeface="Calibri"/>
              <a:buChar char="○"/>
            </a:pPr>
            <a:r>
              <a:rPr lang="en" sz="1200">
                <a:latin typeface="Calibri"/>
                <a:ea typeface="Calibri"/>
                <a:cs typeface="Calibri"/>
                <a:sym typeface="Calibri"/>
              </a:rPr>
              <a:t>Ladybugs and plants: ladybugs eat aphids (pests that eat the leaves of plants) and the plants attract aphids for the ladybugs to eat </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48298e28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48298e28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latin typeface="Calibri"/>
                <a:ea typeface="Calibri"/>
                <a:cs typeface="Calibri"/>
                <a:sym typeface="Calibri"/>
              </a:rPr>
              <a:t>Go back into the classroom to continue the lesson.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5204a7fa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5204a7fa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sz="1200">
                <a:latin typeface="Calibri"/>
                <a:ea typeface="Calibri"/>
                <a:cs typeface="Calibri"/>
                <a:sym typeface="Calibri"/>
              </a:rPr>
              <a:t>Overview the steps of the nitrogen cycle.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5204a7fa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5204a7fa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Nitrogen is abundant in the atmosphere, but cannot be used directly by plants or animals in this form.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hyperlink" Target="https://garden.lovetoknow.com/image/252305~bean-cycle.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26.png"/><Relationship Id="rId7"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14.jpg"/><Relationship Id="rId8"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22.jpg"/><Relationship Id="rId5" Type="http://schemas.openxmlformats.org/officeDocument/2006/relationships/image" Target="../media/image26.png"/><Relationship Id="rId6" Type="http://schemas.openxmlformats.org/officeDocument/2006/relationships/image" Target="../media/image14.jpg"/><Relationship Id="rId7" Type="http://schemas.openxmlformats.org/officeDocument/2006/relationships/image" Target="../media/image17.jpg"/><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2.jpg"/><Relationship Id="rId5" Type="http://schemas.openxmlformats.org/officeDocument/2006/relationships/image" Target="../media/image17.jpg"/><Relationship Id="rId6"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2.xml"/><Relationship Id="rId4" Type="http://schemas.openxmlformats.org/officeDocument/2006/relationships/hyperlink" Target="http://studyjams.scholastic.com/studyjams/jams/science/ecosystems/nitrogen-cycle.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hyperlink" Target="https://www.clipart.email/clipart/nitrogen-fixing-bacteria-clipart-299480.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hyperlink" Target="https://en.wikipedia.org/wiki/Root_nodul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hyperlink" Target="https://www.clipartmax.com/download/m2i8i8N4H7i8i8N4_fossil-fuel-petroleum-clip-art-burning-fossil-fuels-cartoon/" TargetMode="External"/><Relationship Id="rId5" Type="http://schemas.openxmlformats.org/officeDocument/2006/relationships/image" Target="../media/image19.png"/><Relationship Id="rId6" Type="http://schemas.openxmlformats.org/officeDocument/2006/relationships/hyperlink" Target="https://en.wikipedia.org/wiki/Greenhouse_gas" TargetMode="External"/><Relationship Id="rId7" Type="http://schemas.openxmlformats.org/officeDocument/2006/relationships/hyperlink" Target="https://www.thoughtco.com/acid-rain-overview-and-prevention-3878348" TargetMode="External"/><Relationship Id="rId8"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jpg"/><Relationship Id="rId4" Type="http://schemas.openxmlformats.org/officeDocument/2006/relationships/hyperlink" Target="https://floridalandscapedoctor.com/2017/01/07/why-use-a-slow-release-nitrogen-fertilizer/" TargetMode="External"/><Relationship Id="rId5" Type="http://schemas.openxmlformats.org/officeDocument/2006/relationships/image" Target="../media/image25.jpg"/><Relationship Id="rId6" Type="http://schemas.openxmlformats.org/officeDocument/2006/relationships/hyperlink" Target="https://www.flickr.com/photos/60712765@N05/555334124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3.jpg"/><Relationship Id="rId6"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flexbooks.ck12.org/cbook/ck-12-middle-school-life-science-2.0/section/12.23/primary/lesson/the-nitrogen-cycle-ms-ls" TargetMode="External"/><Relationship Id="rId4" Type="http://schemas.openxmlformats.org/officeDocument/2006/relationships/hyperlink" Target="https://study.com/academy/lesson/nitrogen-fixation-lesson-for-kids.html" TargetMode="External"/><Relationship Id="rId5" Type="http://schemas.openxmlformats.org/officeDocument/2006/relationships/hyperlink" Target="https://youtu.be/2AM3ARs9MMg" TargetMode="External"/><Relationship Id="rId6" Type="http://schemas.openxmlformats.org/officeDocument/2006/relationships/hyperlink" Target="http://studyjams.scholastic.com/studyjams/jams/science/ecosystems/nitrogen-cycle.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3.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hyperlink" Target="http://www.youtube.com/watch?v=2AM3ARs9MMg" TargetMode="External"/><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hyperlink" Target="https://visittemperatedeciduous.weebly.com/symbiotic-relationships.html" TargetMode="External"/><Relationship Id="rId5" Type="http://schemas.openxmlformats.org/officeDocument/2006/relationships/image" Target="../media/image7.jpg"/><Relationship Id="rId6" Type="http://schemas.openxmlformats.org/officeDocument/2006/relationships/hyperlink" Target="https://nhpbs.org/natureworks/nwep11b.htm" TargetMode="External"/><Relationship Id="rId7" Type="http://schemas.openxmlformats.org/officeDocument/2006/relationships/image" Target="../media/image5.jpg"/><Relationship Id="rId8" Type="http://schemas.openxmlformats.org/officeDocument/2006/relationships/hyperlink" Target="https://mtgarfieldgreenhouse.wordpress.com/tag/how-to-keep-ladybugs-aroun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Google Shape;86;p13"/>
          <p:cNvPicPr preferRelativeResize="0"/>
          <p:nvPr/>
        </p:nvPicPr>
        <p:blipFill rotWithShape="1">
          <a:blip r:embed="rId3">
            <a:alphaModFix/>
          </a:blip>
          <a:srcRect b="14965" l="0" r="0" t="0"/>
          <a:stretch/>
        </p:blipFill>
        <p:spPr>
          <a:xfrm>
            <a:off x="0" y="0"/>
            <a:ext cx="9144000" cy="1424600"/>
          </a:xfrm>
          <a:prstGeom prst="rect">
            <a:avLst/>
          </a:prstGeom>
          <a:noFill/>
          <a:ln>
            <a:noFill/>
          </a:ln>
        </p:spPr>
      </p:pic>
      <p:sp>
        <p:nvSpPr>
          <p:cNvPr id="87" name="Google Shape;87;p13"/>
          <p:cNvSpPr txBox="1"/>
          <p:nvPr>
            <p:ph type="ctrTitle"/>
          </p:nvPr>
        </p:nvSpPr>
        <p:spPr>
          <a:xfrm>
            <a:off x="727950" y="185700"/>
            <a:ext cx="7688100" cy="94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Nitrogen Cycle</a:t>
            </a:r>
            <a:endParaRPr/>
          </a:p>
        </p:txBody>
      </p:sp>
      <p:pic>
        <p:nvPicPr>
          <p:cNvPr id="88" name="Google Shape;88;p13"/>
          <p:cNvPicPr preferRelativeResize="0"/>
          <p:nvPr/>
        </p:nvPicPr>
        <p:blipFill>
          <a:blip r:embed="rId4">
            <a:alphaModFix/>
          </a:blip>
          <a:stretch>
            <a:fillRect/>
          </a:stretch>
        </p:blipFill>
        <p:spPr>
          <a:xfrm>
            <a:off x="1587413" y="966975"/>
            <a:ext cx="5969171" cy="3979425"/>
          </a:xfrm>
          <a:prstGeom prst="rect">
            <a:avLst/>
          </a:prstGeom>
          <a:noFill/>
          <a:ln>
            <a:noFill/>
          </a:ln>
        </p:spPr>
      </p:pic>
      <p:sp>
        <p:nvSpPr>
          <p:cNvPr id="89" name="Google Shape;89;p13"/>
          <p:cNvSpPr txBox="1"/>
          <p:nvPr/>
        </p:nvSpPr>
        <p:spPr>
          <a:xfrm>
            <a:off x="2257825" y="4879425"/>
            <a:ext cx="4809300" cy="2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
                <a:latin typeface="Lato"/>
                <a:ea typeface="Lato"/>
                <a:cs typeface="Lato"/>
                <a:sym typeface="Lato"/>
              </a:rPr>
              <a:t>Source: </a:t>
            </a:r>
            <a:r>
              <a:rPr lang="en" sz="400" u="sng">
                <a:solidFill>
                  <a:schemeClr val="hlink"/>
                </a:solidFill>
                <a:latin typeface="Lato"/>
                <a:ea typeface="Lato"/>
                <a:cs typeface="Lato"/>
                <a:sym typeface="Lato"/>
                <a:hlinkClick r:id="rId5"/>
              </a:rPr>
              <a:t>https://garden.lovetoknow.com/image/252305~bean-cycle.jpg</a:t>
            </a:r>
            <a:endParaRPr sz="4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22"/>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250" name="Google Shape;250;p22"/>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a:t>
            </a:r>
            <a:endParaRPr/>
          </a:p>
        </p:txBody>
      </p:sp>
      <p:pic>
        <p:nvPicPr>
          <p:cNvPr id="251" name="Google Shape;251;p22"/>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252" name="Google Shape;252;p22"/>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253" name="Google Shape;253;p22"/>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254" name="Google Shape;254;p22"/>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255" name="Google Shape;255;p22"/>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256" name="Google Shape;256;p22"/>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257" name="Google Shape;257;p22"/>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258" name="Google Shape;258;p22"/>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259" name="Google Shape;259;p22"/>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260" name="Google Shape;260;p22"/>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261" name="Google Shape;261;p22"/>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262" name="Google Shape;262;p22"/>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263" name="Google Shape;263;p22"/>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264" name="Google Shape;264;p22"/>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265" name="Google Shape;265;p22"/>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266" name="Google Shape;266;p22"/>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267" name="Google Shape;267;p22"/>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268" name="Google Shape;268;p22"/>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269" name="Google Shape;269;p22"/>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270" name="Google Shape;270;p22"/>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271" name="Google Shape;271;p22"/>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272" name="Google Shape;272;p22"/>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273" name="Google Shape;273;p22"/>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274" name="Google Shape;274;p22"/>
          <p:cNvGrpSpPr/>
          <p:nvPr/>
        </p:nvGrpSpPr>
        <p:grpSpPr>
          <a:xfrm>
            <a:off x="5283837" y="1025825"/>
            <a:ext cx="596200" cy="586477"/>
            <a:chOff x="1300725" y="1807975"/>
            <a:chExt cx="596200" cy="586477"/>
          </a:xfrm>
        </p:grpSpPr>
        <p:pic>
          <p:nvPicPr>
            <p:cNvPr id="275" name="Google Shape;275;p22"/>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276" name="Google Shape;276;p22"/>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277" name="Google Shape;277;p22"/>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278" name="Google Shape;278;p22"/>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279" name="Google Shape;279;p22"/>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280" name="Google Shape;280;p22"/>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281" name="Google Shape;281;p22"/>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2"/>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22"/>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284" name="Google Shape;284;p22"/>
          <p:cNvSpPr txBox="1"/>
          <p:nvPr/>
        </p:nvSpPr>
        <p:spPr>
          <a:xfrm>
            <a:off x="4406849" y="727525"/>
            <a:ext cx="20694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Nitrogen in atmosphere</a:t>
            </a:r>
            <a:endParaRPr>
              <a:latin typeface="Lato"/>
              <a:ea typeface="Lato"/>
              <a:cs typeface="Lato"/>
              <a:sym typeface="Lato"/>
            </a:endParaRPr>
          </a:p>
        </p:txBody>
      </p:sp>
      <p:sp>
        <p:nvSpPr>
          <p:cNvPr id="285" name="Google Shape;285;p22"/>
          <p:cNvSpPr txBox="1"/>
          <p:nvPr/>
        </p:nvSpPr>
        <p:spPr>
          <a:xfrm>
            <a:off x="4776788" y="4848050"/>
            <a:ext cx="2806800" cy="239100"/>
          </a:xfrm>
          <a:prstGeom prst="rect">
            <a:avLst/>
          </a:pr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b="1" lang="en">
                <a:solidFill>
                  <a:srgbClr val="FFFFFF"/>
                </a:solidFill>
                <a:latin typeface="Lato"/>
                <a:ea typeface="Lato"/>
                <a:cs typeface="Lato"/>
                <a:sym typeface="Lato"/>
              </a:rPr>
              <a:t>Bacteria “fix” nitrogen for plants</a:t>
            </a:r>
            <a:endParaRPr b="1">
              <a:solidFill>
                <a:srgbClr val="FFFFFF"/>
              </a:solidFill>
              <a:latin typeface="Lato"/>
              <a:ea typeface="Lato"/>
              <a:cs typeface="Lato"/>
              <a:sym typeface="Lato"/>
            </a:endParaRPr>
          </a:p>
        </p:txBody>
      </p:sp>
      <p:sp>
        <p:nvSpPr>
          <p:cNvPr id="286" name="Google Shape;286;p22"/>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287" name="Google Shape;287;p22"/>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288" name="Google Shape;288;p22"/>
          <p:cNvCxnSpPr>
            <a:stCxn id="251" idx="0"/>
          </p:cNvCxnSpPr>
          <p:nvPr/>
        </p:nvCxnSpPr>
        <p:spPr>
          <a:xfrm flipH="1" rot="5400000">
            <a:off x="4958762" y="2447100"/>
            <a:ext cx="511500" cy="880800"/>
          </a:xfrm>
          <a:prstGeom prst="curvedConnector2">
            <a:avLst/>
          </a:prstGeom>
          <a:noFill/>
          <a:ln cap="flat" cmpd="sng" w="9525">
            <a:solidFill>
              <a:srgbClr val="6D9EEB"/>
            </a:solidFill>
            <a:prstDash val="solid"/>
            <a:round/>
            <a:headEnd len="med" w="med" type="none"/>
            <a:tailEnd len="med" w="med" type="triangle"/>
          </a:ln>
        </p:spPr>
      </p:cxnSp>
      <p:cxnSp>
        <p:nvCxnSpPr>
          <p:cNvPr id="289" name="Google Shape;289;p22"/>
          <p:cNvCxnSpPr>
            <a:endCxn id="287" idx="3"/>
          </p:cNvCxnSpPr>
          <p:nvPr/>
        </p:nvCxnSpPr>
        <p:spPr>
          <a:xfrm flipH="1">
            <a:off x="3371600" y="3439775"/>
            <a:ext cx="1941000" cy="821100"/>
          </a:xfrm>
          <a:prstGeom prst="curvedConnector3">
            <a:avLst>
              <a:gd fmla="val 50000" name="adj1"/>
            </a:avLst>
          </a:prstGeom>
          <a:noFill/>
          <a:ln cap="flat" cmpd="sng" w="9525">
            <a:solidFill>
              <a:srgbClr val="6D9EEB"/>
            </a:solidFill>
            <a:prstDash val="solid"/>
            <a:round/>
            <a:headEnd len="med" w="med" type="none"/>
            <a:tailEnd len="med" w="med" type="triangle"/>
          </a:ln>
        </p:spPr>
      </p:cxnSp>
      <p:cxnSp>
        <p:nvCxnSpPr>
          <p:cNvPr id="290" name="Google Shape;290;p22"/>
          <p:cNvCxnSpPr>
            <a:stCxn id="283" idx="1"/>
            <a:endCxn id="287" idx="0"/>
          </p:cNvCxnSpPr>
          <p:nvPr/>
        </p:nvCxnSpPr>
        <p:spPr>
          <a:xfrm flipH="1">
            <a:off x="1774838" y="2738536"/>
            <a:ext cx="804300" cy="1350900"/>
          </a:xfrm>
          <a:prstGeom prst="curvedConnector2">
            <a:avLst/>
          </a:prstGeom>
          <a:noFill/>
          <a:ln cap="flat" cmpd="sng" w="9525">
            <a:solidFill>
              <a:srgbClr val="6D9EEB"/>
            </a:solidFill>
            <a:prstDash val="solid"/>
            <a:round/>
            <a:headEnd len="med" w="med" type="none"/>
            <a:tailEnd len="med" w="med" type="triangle"/>
          </a:ln>
        </p:spPr>
      </p:cxnSp>
      <p:cxnSp>
        <p:nvCxnSpPr>
          <p:cNvPr id="291" name="Google Shape;291;p22"/>
          <p:cNvCxnSpPr>
            <a:endCxn id="284" idx="1"/>
          </p:cNvCxnSpPr>
          <p:nvPr/>
        </p:nvCxnSpPr>
        <p:spPr>
          <a:xfrm rot="-5400000">
            <a:off x="1171649" y="939025"/>
            <a:ext cx="3275400" cy="3195000"/>
          </a:xfrm>
          <a:prstGeom prst="curvedConnector2">
            <a:avLst/>
          </a:prstGeom>
          <a:noFill/>
          <a:ln cap="flat" cmpd="sng" w="9525">
            <a:solidFill>
              <a:srgbClr val="6D9EEB"/>
            </a:solidFill>
            <a:prstDash val="solid"/>
            <a:round/>
            <a:headEnd len="med" w="med" type="none"/>
            <a:tailEnd len="med" w="med" type="triangle"/>
          </a:ln>
        </p:spPr>
      </p:cxnSp>
      <p:cxnSp>
        <p:nvCxnSpPr>
          <p:cNvPr id="292" name="Google Shape;292;p22"/>
          <p:cNvCxnSpPr>
            <a:stCxn id="284"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293" name="Google Shape;293;p22"/>
          <p:cNvCxnSpPr/>
          <p:nvPr/>
        </p:nvCxnSpPr>
        <p:spPr>
          <a:xfrm rot="10800000">
            <a:off x="6487725" y="3721150"/>
            <a:ext cx="183600" cy="1077300"/>
          </a:xfrm>
          <a:prstGeom prst="straightConnector1">
            <a:avLst/>
          </a:prstGeom>
          <a:noFill/>
          <a:ln cap="flat" cmpd="sng" w="76200">
            <a:solidFill>
              <a:srgbClr val="6D9EEB"/>
            </a:solidFill>
            <a:prstDash val="solid"/>
            <a:round/>
            <a:headEnd len="med" w="med" type="none"/>
            <a:tailEnd len="med" w="med" type="triangle"/>
          </a:ln>
        </p:spPr>
      </p:cxnSp>
      <p:sp>
        <p:nvSpPr>
          <p:cNvPr id="294" name="Google Shape;294;p22"/>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Google Shape;299;p23"/>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300" name="Google Shape;300;p23"/>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a:t>
            </a:r>
            <a:endParaRPr/>
          </a:p>
        </p:txBody>
      </p:sp>
      <p:pic>
        <p:nvPicPr>
          <p:cNvPr id="301" name="Google Shape;301;p23"/>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302" name="Google Shape;302;p23"/>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303" name="Google Shape;303;p23"/>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304" name="Google Shape;304;p23"/>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305" name="Google Shape;305;p23"/>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306" name="Google Shape;306;p23"/>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307" name="Google Shape;307;p23"/>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308" name="Google Shape;308;p23"/>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309" name="Google Shape;309;p23"/>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310" name="Google Shape;310;p23"/>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311" name="Google Shape;311;p23"/>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312" name="Google Shape;312;p23"/>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313" name="Google Shape;313;p23"/>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314" name="Google Shape;314;p23"/>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315" name="Google Shape;315;p23"/>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316" name="Google Shape;316;p23"/>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317" name="Google Shape;317;p23"/>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318" name="Google Shape;318;p23"/>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319" name="Google Shape;319;p23"/>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320" name="Google Shape;320;p23"/>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321" name="Google Shape;321;p23"/>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322" name="Google Shape;322;p23"/>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323" name="Google Shape;323;p23"/>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324" name="Google Shape;324;p23"/>
          <p:cNvGrpSpPr/>
          <p:nvPr/>
        </p:nvGrpSpPr>
        <p:grpSpPr>
          <a:xfrm>
            <a:off x="5283837" y="1025825"/>
            <a:ext cx="596200" cy="586477"/>
            <a:chOff x="1300725" y="1807975"/>
            <a:chExt cx="596200" cy="586477"/>
          </a:xfrm>
        </p:grpSpPr>
        <p:pic>
          <p:nvPicPr>
            <p:cNvPr id="325" name="Google Shape;325;p23"/>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326" name="Google Shape;326;p23"/>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327" name="Google Shape;327;p23"/>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328" name="Google Shape;328;p23"/>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329" name="Google Shape;329;p23"/>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330" name="Google Shape;330;p23"/>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331" name="Google Shape;331;p23"/>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3" name="Google Shape;333;p23"/>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334" name="Google Shape;334;p23"/>
          <p:cNvSpPr txBox="1"/>
          <p:nvPr/>
        </p:nvSpPr>
        <p:spPr>
          <a:xfrm>
            <a:off x="4406849" y="727525"/>
            <a:ext cx="20694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Nitrogen in atmosphere</a:t>
            </a:r>
            <a:endParaRPr>
              <a:latin typeface="Lato"/>
              <a:ea typeface="Lato"/>
              <a:cs typeface="Lato"/>
              <a:sym typeface="Lato"/>
            </a:endParaRPr>
          </a:p>
        </p:txBody>
      </p:sp>
      <p:sp>
        <p:nvSpPr>
          <p:cNvPr id="335" name="Google Shape;335;p23"/>
          <p:cNvSpPr txBox="1"/>
          <p:nvPr/>
        </p:nvSpPr>
        <p:spPr>
          <a:xfrm>
            <a:off x="2656300" y="2049675"/>
            <a:ext cx="1476300" cy="3426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Animal proteins</a:t>
            </a:r>
            <a:endParaRPr b="1">
              <a:latin typeface="Lato"/>
              <a:ea typeface="Lato"/>
              <a:cs typeface="Lato"/>
              <a:sym typeface="Lato"/>
            </a:endParaRPr>
          </a:p>
        </p:txBody>
      </p:sp>
      <p:sp>
        <p:nvSpPr>
          <p:cNvPr id="336" name="Google Shape;336;p23"/>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337" name="Google Shape;337;p23"/>
          <p:cNvCxnSpPr>
            <a:stCxn id="301" idx="0"/>
          </p:cNvCxnSpPr>
          <p:nvPr/>
        </p:nvCxnSpPr>
        <p:spPr>
          <a:xfrm flipH="1" rot="5400000">
            <a:off x="4958762" y="2447100"/>
            <a:ext cx="511500" cy="880800"/>
          </a:xfrm>
          <a:prstGeom prst="curvedConnector2">
            <a:avLst/>
          </a:prstGeom>
          <a:noFill/>
          <a:ln cap="flat" cmpd="sng" w="76200">
            <a:solidFill>
              <a:srgbClr val="6D9EEB"/>
            </a:solidFill>
            <a:prstDash val="solid"/>
            <a:round/>
            <a:headEnd len="med" w="med" type="none"/>
            <a:tailEnd len="med" w="med" type="triangle"/>
          </a:ln>
        </p:spPr>
      </p:cxnSp>
      <p:cxnSp>
        <p:nvCxnSpPr>
          <p:cNvPr id="338" name="Google Shape;338;p23"/>
          <p:cNvCxnSpPr>
            <a:endCxn id="336" idx="3"/>
          </p:cNvCxnSpPr>
          <p:nvPr/>
        </p:nvCxnSpPr>
        <p:spPr>
          <a:xfrm flipH="1">
            <a:off x="3371600" y="3439775"/>
            <a:ext cx="1941000" cy="821100"/>
          </a:xfrm>
          <a:prstGeom prst="curvedConnector3">
            <a:avLst>
              <a:gd fmla="val 50000" name="adj1"/>
            </a:avLst>
          </a:prstGeom>
          <a:noFill/>
          <a:ln cap="flat" cmpd="sng" w="9525">
            <a:solidFill>
              <a:srgbClr val="6D9EEB"/>
            </a:solidFill>
            <a:prstDash val="solid"/>
            <a:round/>
            <a:headEnd len="med" w="med" type="none"/>
            <a:tailEnd len="med" w="med" type="triangle"/>
          </a:ln>
        </p:spPr>
      </p:cxnSp>
      <p:cxnSp>
        <p:nvCxnSpPr>
          <p:cNvPr id="339" name="Google Shape;339;p23"/>
          <p:cNvCxnSpPr>
            <a:stCxn id="333" idx="1"/>
            <a:endCxn id="336" idx="0"/>
          </p:cNvCxnSpPr>
          <p:nvPr/>
        </p:nvCxnSpPr>
        <p:spPr>
          <a:xfrm flipH="1">
            <a:off x="1774838" y="2738536"/>
            <a:ext cx="804300" cy="1350900"/>
          </a:xfrm>
          <a:prstGeom prst="curvedConnector2">
            <a:avLst/>
          </a:prstGeom>
          <a:noFill/>
          <a:ln cap="flat" cmpd="sng" w="9525">
            <a:solidFill>
              <a:srgbClr val="6D9EEB"/>
            </a:solidFill>
            <a:prstDash val="solid"/>
            <a:round/>
            <a:headEnd len="med" w="med" type="none"/>
            <a:tailEnd len="med" w="med" type="triangle"/>
          </a:ln>
        </p:spPr>
      </p:cxnSp>
      <p:cxnSp>
        <p:nvCxnSpPr>
          <p:cNvPr id="340" name="Google Shape;340;p23"/>
          <p:cNvCxnSpPr>
            <a:endCxn id="334" idx="1"/>
          </p:cNvCxnSpPr>
          <p:nvPr/>
        </p:nvCxnSpPr>
        <p:spPr>
          <a:xfrm rot="-5400000">
            <a:off x="1171649" y="939025"/>
            <a:ext cx="3275400" cy="3195000"/>
          </a:xfrm>
          <a:prstGeom prst="curvedConnector2">
            <a:avLst/>
          </a:prstGeom>
          <a:noFill/>
          <a:ln cap="flat" cmpd="sng" w="9525">
            <a:solidFill>
              <a:srgbClr val="6D9EEB"/>
            </a:solidFill>
            <a:prstDash val="solid"/>
            <a:round/>
            <a:headEnd len="med" w="med" type="none"/>
            <a:tailEnd len="med" w="med" type="triangle"/>
          </a:ln>
        </p:spPr>
      </p:cxnSp>
      <p:cxnSp>
        <p:nvCxnSpPr>
          <p:cNvPr id="341" name="Google Shape;341;p23"/>
          <p:cNvCxnSpPr>
            <a:stCxn id="334"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342" name="Google Shape;342;p23"/>
          <p:cNvCxnSpPr/>
          <p:nvPr/>
        </p:nvCxnSpPr>
        <p:spPr>
          <a:xfrm rot="10800000">
            <a:off x="6487725" y="3721150"/>
            <a:ext cx="183600" cy="1077300"/>
          </a:xfrm>
          <a:prstGeom prst="straightConnector1">
            <a:avLst/>
          </a:prstGeom>
          <a:noFill/>
          <a:ln cap="flat" cmpd="sng" w="9525">
            <a:solidFill>
              <a:srgbClr val="6D9EEB"/>
            </a:solidFill>
            <a:prstDash val="solid"/>
            <a:round/>
            <a:headEnd len="med" w="med" type="none"/>
            <a:tailEnd len="med" w="med" type="triangle"/>
          </a:ln>
        </p:spPr>
      </p:cxnSp>
      <p:sp>
        <p:nvSpPr>
          <p:cNvPr id="343" name="Google Shape;343;p23"/>
          <p:cNvSpPr txBox="1"/>
          <p:nvPr/>
        </p:nvSpPr>
        <p:spPr>
          <a:xfrm>
            <a:off x="5647150" y="2952371"/>
            <a:ext cx="1206900" cy="246900"/>
          </a:xfrm>
          <a:prstGeom prst="rect">
            <a:avLst/>
          </a:pr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b="1" lang="en">
                <a:latin typeface="Lato"/>
                <a:ea typeface="Lato"/>
                <a:cs typeface="Lato"/>
                <a:sym typeface="Lato"/>
              </a:rPr>
              <a:t>Plant proteins</a:t>
            </a:r>
            <a:endParaRPr b="1">
              <a:latin typeface="Lato"/>
              <a:ea typeface="Lato"/>
              <a:cs typeface="Lato"/>
              <a:sym typeface="Lato"/>
            </a:endParaRPr>
          </a:p>
        </p:txBody>
      </p:sp>
      <p:sp>
        <p:nvSpPr>
          <p:cNvPr id="344" name="Google Shape;344;p23"/>
          <p:cNvSpPr txBox="1"/>
          <p:nvPr/>
        </p:nvSpPr>
        <p:spPr>
          <a:xfrm>
            <a:off x="4776788" y="4848050"/>
            <a:ext cx="2806800" cy="23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a:solidFill>
                  <a:srgbClr val="FFFFFF"/>
                </a:solidFill>
                <a:latin typeface="Lato"/>
                <a:ea typeface="Lato"/>
                <a:cs typeface="Lato"/>
                <a:sym typeface="Lato"/>
              </a:rPr>
              <a:t>Bacteria “fix” nitrogen for plants</a:t>
            </a:r>
            <a:endParaRPr>
              <a:solidFill>
                <a:srgbClr val="FFFFF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pic>
        <p:nvPicPr>
          <p:cNvPr id="349" name="Google Shape;349;p24"/>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350" name="Google Shape;350;p24"/>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 </a:t>
            </a:r>
            <a:endParaRPr/>
          </a:p>
        </p:txBody>
      </p:sp>
      <p:pic>
        <p:nvPicPr>
          <p:cNvPr id="351" name="Google Shape;351;p24"/>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352" name="Google Shape;352;p24"/>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353" name="Google Shape;353;p24"/>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354" name="Google Shape;354;p24"/>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355" name="Google Shape;355;p24"/>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356" name="Google Shape;356;p24"/>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357" name="Google Shape;357;p24"/>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358" name="Google Shape;358;p24"/>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359" name="Google Shape;359;p24"/>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360" name="Google Shape;360;p24"/>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361" name="Google Shape;361;p24"/>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362" name="Google Shape;362;p24"/>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363" name="Google Shape;363;p24"/>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364" name="Google Shape;364;p24"/>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365" name="Google Shape;365;p24"/>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366" name="Google Shape;366;p24"/>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367" name="Google Shape;367;p24"/>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368" name="Google Shape;368;p24"/>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369" name="Google Shape;369;p24"/>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370" name="Google Shape;370;p24"/>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371" name="Google Shape;371;p24"/>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372" name="Google Shape;372;p24"/>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373" name="Google Shape;373;p24"/>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374" name="Google Shape;374;p24"/>
          <p:cNvGrpSpPr/>
          <p:nvPr/>
        </p:nvGrpSpPr>
        <p:grpSpPr>
          <a:xfrm>
            <a:off x="5283837" y="1025825"/>
            <a:ext cx="596200" cy="586477"/>
            <a:chOff x="1300725" y="1807975"/>
            <a:chExt cx="596200" cy="586477"/>
          </a:xfrm>
        </p:grpSpPr>
        <p:pic>
          <p:nvPicPr>
            <p:cNvPr id="375" name="Google Shape;375;p24"/>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376" name="Google Shape;376;p24"/>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377" name="Google Shape;377;p24"/>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378" name="Google Shape;378;p24"/>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379" name="Google Shape;379;p24"/>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380" name="Google Shape;380;p24"/>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381" name="Google Shape;381;p24"/>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3" name="Google Shape;383;p24"/>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384" name="Google Shape;384;p24"/>
          <p:cNvSpPr txBox="1"/>
          <p:nvPr/>
        </p:nvSpPr>
        <p:spPr>
          <a:xfrm>
            <a:off x="4406849" y="727525"/>
            <a:ext cx="20694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Nitrogen in atmosphere</a:t>
            </a:r>
            <a:endParaRPr>
              <a:latin typeface="Lato"/>
              <a:ea typeface="Lato"/>
              <a:cs typeface="Lato"/>
              <a:sym typeface="Lato"/>
            </a:endParaRPr>
          </a:p>
        </p:txBody>
      </p:sp>
      <p:sp>
        <p:nvSpPr>
          <p:cNvPr id="385" name="Google Shape;385;p24"/>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386" name="Google Shape;386;p24"/>
          <p:cNvSpPr txBox="1"/>
          <p:nvPr/>
        </p:nvSpPr>
        <p:spPr>
          <a:xfrm>
            <a:off x="178100" y="4089575"/>
            <a:ext cx="3193500" cy="3426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ato"/>
                <a:ea typeface="Lato"/>
                <a:cs typeface="Lato"/>
                <a:sym typeface="Lato"/>
              </a:rPr>
              <a:t>Decaying matter and waste</a:t>
            </a:r>
            <a:endParaRPr b="1">
              <a:solidFill>
                <a:srgbClr val="FFFFFF"/>
              </a:solidFill>
              <a:latin typeface="Lato"/>
              <a:ea typeface="Lato"/>
              <a:cs typeface="Lato"/>
              <a:sym typeface="Lato"/>
            </a:endParaRPr>
          </a:p>
        </p:txBody>
      </p:sp>
      <p:cxnSp>
        <p:nvCxnSpPr>
          <p:cNvPr id="387" name="Google Shape;387;p24"/>
          <p:cNvCxnSpPr>
            <a:stCxn id="351" idx="0"/>
          </p:cNvCxnSpPr>
          <p:nvPr/>
        </p:nvCxnSpPr>
        <p:spPr>
          <a:xfrm flipH="1" rot="5400000">
            <a:off x="4958762" y="2447100"/>
            <a:ext cx="511500" cy="880800"/>
          </a:xfrm>
          <a:prstGeom prst="curvedConnector2">
            <a:avLst/>
          </a:prstGeom>
          <a:noFill/>
          <a:ln cap="flat" cmpd="sng" w="9525">
            <a:solidFill>
              <a:srgbClr val="6D9EEB"/>
            </a:solidFill>
            <a:prstDash val="solid"/>
            <a:round/>
            <a:headEnd len="med" w="med" type="none"/>
            <a:tailEnd len="med" w="med" type="triangle"/>
          </a:ln>
        </p:spPr>
      </p:cxnSp>
      <p:cxnSp>
        <p:nvCxnSpPr>
          <p:cNvPr id="388" name="Google Shape;388;p24"/>
          <p:cNvCxnSpPr>
            <a:endCxn id="386" idx="3"/>
          </p:cNvCxnSpPr>
          <p:nvPr/>
        </p:nvCxnSpPr>
        <p:spPr>
          <a:xfrm flipH="1">
            <a:off x="3371600" y="3439775"/>
            <a:ext cx="1941000" cy="821100"/>
          </a:xfrm>
          <a:prstGeom prst="curvedConnector3">
            <a:avLst>
              <a:gd fmla="val 50000" name="adj1"/>
            </a:avLst>
          </a:prstGeom>
          <a:noFill/>
          <a:ln cap="flat" cmpd="sng" w="76200">
            <a:solidFill>
              <a:srgbClr val="6D9EEB"/>
            </a:solidFill>
            <a:prstDash val="solid"/>
            <a:round/>
            <a:headEnd len="med" w="med" type="none"/>
            <a:tailEnd len="med" w="med" type="triangle"/>
          </a:ln>
        </p:spPr>
      </p:cxnSp>
      <p:cxnSp>
        <p:nvCxnSpPr>
          <p:cNvPr id="389" name="Google Shape;389;p24"/>
          <p:cNvCxnSpPr>
            <a:stCxn id="383" idx="1"/>
            <a:endCxn id="386" idx="0"/>
          </p:cNvCxnSpPr>
          <p:nvPr/>
        </p:nvCxnSpPr>
        <p:spPr>
          <a:xfrm flipH="1">
            <a:off x="1774838" y="2738536"/>
            <a:ext cx="804300" cy="1350900"/>
          </a:xfrm>
          <a:prstGeom prst="curvedConnector2">
            <a:avLst/>
          </a:prstGeom>
          <a:noFill/>
          <a:ln cap="flat" cmpd="sng" w="76200">
            <a:solidFill>
              <a:srgbClr val="6D9EEB"/>
            </a:solidFill>
            <a:prstDash val="solid"/>
            <a:round/>
            <a:headEnd len="med" w="med" type="none"/>
            <a:tailEnd len="med" w="med" type="triangle"/>
          </a:ln>
        </p:spPr>
      </p:cxnSp>
      <p:cxnSp>
        <p:nvCxnSpPr>
          <p:cNvPr id="390" name="Google Shape;390;p24"/>
          <p:cNvCxnSpPr>
            <a:endCxn id="384" idx="1"/>
          </p:cNvCxnSpPr>
          <p:nvPr/>
        </p:nvCxnSpPr>
        <p:spPr>
          <a:xfrm rot="-5400000">
            <a:off x="1171649" y="939025"/>
            <a:ext cx="3275400" cy="3195000"/>
          </a:xfrm>
          <a:prstGeom prst="curvedConnector2">
            <a:avLst/>
          </a:prstGeom>
          <a:noFill/>
          <a:ln cap="flat" cmpd="sng" w="9525">
            <a:solidFill>
              <a:srgbClr val="6D9EEB"/>
            </a:solidFill>
            <a:prstDash val="solid"/>
            <a:round/>
            <a:headEnd len="med" w="med" type="none"/>
            <a:tailEnd len="med" w="med" type="triangle"/>
          </a:ln>
        </p:spPr>
      </p:cxnSp>
      <p:cxnSp>
        <p:nvCxnSpPr>
          <p:cNvPr id="391" name="Google Shape;391;p24"/>
          <p:cNvCxnSpPr>
            <a:stCxn id="384"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392" name="Google Shape;392;p24"/>
          <p:cNvCxnSpPr/>
          <p:nvPr/>
        </p:nvCxnSpPr>
        <p:spPr>
          <a:xfrm rot="10800000">
            <a:off x="6487725" y="3721150"/>
            <a:ext cx="183600" cy="1077300"/>
          </a:xfrm>
          <a:prstGeom prst="straightConnector1">
            <a:avLst/>
          </a:prstGeom>
          <a:noFill/>
          <a:ln cap="flat" cmpd="sng" w="9525">
            <a:solidFill>
              <a:srgbClr val="6D9EEB"/>
            </a:solidFill>
            <a:prstDash val="solid"/>
            <a:round/>
            <a:headEnd len="med" w="med" type="none"/>
            <a:tailEnd len="med" w="med" type="triangle"/>
          </a:ln>
        </p:spPr>
      </p:cxnSp>
      <p:sp>
        <p:nvSpPr>
          <p:cNvPr id="393" name="Google Shape;393;p24"/>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
        <p:nvSpPr>
          <p:cNvPr id="394" name="Google Shape;394;p24"/>
          <p:cNvSpPr txBox="1"/>
          <p:nvPr/>
        </p:nvSpPr>
        <p:spPr>
          <a:xfrm>
            <a:off x="4776788" y="4848050"/>
            <a:ext cx="2806800" cy="23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a:solidFill>
                  <a:srgbClr val="FFFFFF"/>
                </a:solidFill>
                <a:latin typeface="Lato"/>
                <a:ea typeface="Lato"/>
                <a:cs typeface="Lato"/>
                <a:sym typeface="Lato"/>
              </a:rPr>
              <a:t>Bacteria “fix” nitrogen for plants</a:t>
            </a:r>
            <a:endParaRPr>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pic>
        <p:nvPicPr>
          <p:cNvPr id="399" name="Google Shape;399;p25"/>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400" name="Google Shape;400;p25"/>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 </a:t>
            </a:r>
            <a:endParaRPr/>
          </a:p>
        </p:txBody>
      </p:sp>
      <p:pic>
        <p:nvPicPr>
          <p:cNvPr id="401" name="Google Shape;401;p25"/>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402" name="Google Shape;402;p25"/>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403" name="Google Shape;403;p25"/>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404" name="Google Shape;404;p25"/>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405" name="Google Shape;405;p25"/>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406" name="Google Shape;406;p25"/>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407" name="Google Shape;407;p25"/>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408" name="Google Shape;408;p25"/>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409" name="Google Shape;409;p25"/>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410" name="Google Shape;410;p25"/>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411" name="Google Shape;411;p25"/>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412" name="Google Shape;412;p25"/>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413" name="Google Shape;413;p25"/>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414" name="Google Shape;414;p25"/>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415" name="Google Shape;415;p25"/>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416" name="Google Shape;416;p25"/>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417" name="Google Shape;417;p25"/>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418" name="Google Shape;418;p25"/>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419" name="Google Shape;419;p25"/>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420" name="Google Shape;420;p25"/>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421" name="Google Shape;421;p25"/>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422" name="Google Shape;422;p25"/>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423" name="Google Shape;423;p25"/>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424" name="Google Shape;424;p25"/>
          <p:cNvGrpSpPr/>
          <p:nvPr/>
        </p:nvGrpSpPr>
        <p:grpSpPr>
          <a:xfrm>
            <a:off x="5283837" y="1025825"/>
            <a:ext cx="596200" cy="586477"/>
            <a:chOff x="1300725" y="1807975"/>
            <a:chExt cx="596200" cy="586477"/>
          </a:xfrm>
        </p:grpSpPr>
        <p:pic>
          <p:nvPicPr>
            <p:cNvPr id="425" name="Google Shape;425;p25"/>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426" name="Google Shape;426;p25"/>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427" name="Google Shape;427;p25"/>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428" name="Google Shape;428;p25"/>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429" name="Google Shape;429;p25"/>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430" name="Google Shape;430;p25"/>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431" name="Google Shape;431;p25"/>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3" name="Google Shape;433;p25"/>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434" name="Google Shape;434;p25"/>
          <p:cNvSpPr txBox="1"/>
          <p:nvPr/>
        </p:nvSpPr>
        <p:spPr>
          <a:xfrm>
            <a:off x="4406849" y="727525"/>
            <a:ext cx="2069400" cy="3426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Nitrogen in atmosphere</a:t>
            </a:r>
            <a:endParaRPr b="1">
              <a:latin typeface="Lato"/>
              <a:ea typeface="Lato"/>
              <a:cs typeface="Lato"/>
              <a:sym typeface="Lato"/>
            </a:endParaRPr>
          </a:p>
        </p:txBody>
      </p:sp>
      <p:sp>
        <p:nvSpPr>
          <p:cNvPr id="435" name="Google Shape;435;p25"/>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436" name="Google Shape;436;p25"/>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437" name="Google Shape;437;p25"/>
          <p:cNvCxnSpPr>
            <a:stCxn id="401" idx="0"/>
          </p:cNvCxnSpPr>
          <p:nvPr/>
        </p:nvCxnSpPr>
        <p:spPr>
          <a:xfrm flipH="1" rot="5400000">
            <a:off x="4958762" y="2447100"/>
            <a:ext cx="511500" cy="880800"/>
          </a:xfrm>
          <a:prstGeom prst="curvedConnector2">
            <a:avLst/>
          </a:prstGeom>
          <a:noFill/>
          <a:ln cap="flat" cmpd="sng" w="9525">
            <a:solidFill>
              <a:srgbClr val="6D9EEB"/>
            </a:solidFill>
            <a:prstDash val="solid"/>
            <a:round/>
            <a:headEnd len="med" w="med" type="none"/>
            <a:tailEnd len="med" w="med" type="triangle"/>
          </a:ln>
        </p:spPr>
      </p:cxnSp>
      <p:cxnSp>
        <p:nvCxnSpPr>
          <p:cNvPr id="438" name="Google Shape;438;p25"/>
          <p:cNvCxnSpPr>
            <a:endCxn id="436" idx="3"/>
          </p:cNvCxnSpPr>
          <p:nvPr/>
        </p:nvCxnSpPr>
        <p:spPr>
          <a:xfrm flipH="1">
            <a:off x="3371600" y="3439775"/>
            <a:ext cx="1941000" cy="821100"/>
          </a:xfrm>
          <a:prstGeom prst="curvedConnector3">
            <a:avLst>
              <a:gd fmla="val 50000" name="adj1"/>
            </a:avLst>
          </a:prstGeom>
          <a:noFill/>
          <a:ln cap="flat" cmpd="sng" w="9525">
            <a:solidFill>
              <a:srgbClr val="6D9EEB"/>
            </a:solidFill>
            <a:prstDash val="solid"/>
            <a:round/>
            <a:headEnd len="med" w="med" type="none"/>
            <a:tailEnd len="med" w="med" type="triangle"/>
          </a:ln>
        </p:spPr>
      </p:cxnSp>
      <p:cxnSp>
        <p:nvCxnSpPr>
          <p:cNvPr id="439" name="Google Shape;439;p25"/>
          <p:cNvCxnSpPr>
            <a:stCxn id="433" idx="1"/>
            <a:endCxn id="436" idx="0"/>
          </p:cNvCxnSpPr>
          <p:nvPr/>
        </p:nvCxnSpPr>
        <p:spPr>
          <a:xfrm flipH="1">
            <a:off x="1774838" y="2738536"/>
            <a:ext cx="804300" cy="1350900"/>
          </a:xfrm>
          <a:prstGeom prst="curvedConnector2">
            <a:avLst/>
          </a:prstGeom>
          <a:noFill/>
          <a:ln cap="flat" cmpd="sng" w="9525">
            <a:solidFill>
              <a:srgbClr val="6D9EEB"/>
            </a:solidFill>
            <a:prstDash val="solid"/>
            <a:round/>
            <a:headEnd len="med" w="med" type="none"/>
            <a:tailEnd len="med" w="med" type="triangle"/>
          </a:ln>
        </p:spPr>
      </p:cxnSp>
      <p:cxnSp>
        <p:nvCxnSpPr>
          <p:cNvPr id="440" name="Google Shape;440;p25"/>
          <p:cNvCxnSpPr>
            <a:endCxn id="434" idx="1"/>
          </p:cNvCxnSpPr>
          <p:nvPr/>
        </p:nvCxnSpPr>
        <p:spPr>
          <a:xfrm rot="-5400000">
            <a:off x="1171649" y="939025"/>
            <a:ext cx="3275400" cy="3195000"/>
          </a:xfrm>
          <a:prstGeom prst="curvedConnector2">
            <a:avLst/>
          </a:prstGeom>
          <a:noFill/>
          <a:ln cap="flat" cmpd="sng" w="76200">
            <a:solidFill>
              <a:srgbClr val="6D9EEB"/>
            </a:solidFill>
            <a:prstDash val="solid"/>
            <a:round/>
            <a:headEnd len="med" w="med" type="none"/>
            <a:tailEnd len="med" w="med" type="triangle"/>
          </a:ln>
        </p:spPr>
      </p:cxnSp>
      <p:cxnSp>
        <p:nvCxnSpPr>
          <p:cNvPr id="441" name="Google Shape;441;p25"/>
          <p:cNvCxnSpPr>
            <a:stCxn id="434"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442" name="Google Shape;442;p25"/>
          <p:cNvCxnSpPr/>
          <p:nvPr/>
        </p:nvCxnSpPr>
        <p:spPr>
          <a:xfrm rot="10800000">
            <a:off x="6487725" y="3721150"/>
            <a:ext cx="183600" cy="1077300"/>
          </a:xfrm>
          <a:prstGeom prst="straightConnector1">
            <a:avLst/>
          </a:prstGeom>
          <a:noFill/>
          <a:ln cap="flat" cmpd="sng" w="9525">
            <a:solidFill>
              <a:srgbClr val="6D9EEB"/>
            </a:solidFill>
            <a:prstDash val="solid"/>
            <a:round/>
            <a:headEnd len="med" w="med" type="none"/>
            <a:tailEnd len="med" w="med" type="triangle"/>
          </a:ln>
        </p:spPr>
      </p:cxnSp>
      <p:sp>
        <p:nvSpPr>
          <p:cNvPr id="443" name="Google Shape;443;p25"/>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
        <p:nvSpPr>
          <p:cNvPr id="444" name="Google Shape;444;p25"/>
          <p:cNvSpPr txBox="1"/>
          <p:nvPr/>
        </p:nvSpPr>
        <p:spPr>
          <a:xfrm>
            <a:off x="4776788" y="4848050"/>
            <a:ext cx="2806800" cy="23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a:solidFill>
                  <a:srgbClr val="FFFFFF"/>
                </a:solidFill>
                <a:latin typeface="Lato"/>
                <a:ea typeface="Lato"/>
                <a:cs typeface="Lato"/>
                <a:sym typeface="Lato"/>
              </a:rPr>
              <a:t>Bacteria “fix” nitrogen for plants</a:t>
            </a:r>
            <a:endParaRPr>
              <a:solidFill>
                <a:srgbClr val="FFFFF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26"/>
          <p:cNvSpPr txBox="1"/>
          <p:nvPr>
            <p:ph type="title"/>
          </p:nvPr>
        </p:nvSpPr>
        <p:spPr>
          <a:xfrm>
            <a:off x="112025" y="583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need the nitrogen cycle?</a:t>
            </a:r>
            <a:endParaRPr/>
          </a:p>
        </p:txBody>
      </p:sp>
      <p:sp>
        <p:nvSpPr>
          <p:cNvPr id="450" name="Google Shape;450;p26"/>
          <p:cNvSpPr txBox="1"/>
          <p:nvPr>
            <p:ph idx="1" type="body"/>
          </p:nvPr>
        </p:nvSpPr>
        <p:spPr>
          <a:xfrm>
            <a:off x="0" y="1245700"/>
            <a:ext cx="9144000" cy="104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Everything needs nitrogen to live.</a:t>
            </a:r>
            <a:endParaRPr sz="2000"/>
          </a:p>
          <a:p>
            <a:pPr indent="-355600" lvl="0" marL="457200" rtl="0" algn="l">
              <a:spcBef>
                <a:spcPts val="0"/>
              </a:spcBef>
              <a:spcAft>
                <a:spcPts val="0"/>
              </a:spcAft>
              <a:buSzPts val="2000"/>
              <a:buChar char="●"/>
            </a:pPr>
            <a:r>
              <a:rPr lang="en" sz="2000"/>
              <a:t>Atmospheric nitrogen is abundant (</a:t>
            </a:r>
            <a:r>
              <a:rPr i="1" lang="en" sz="2000"/>
              <a:t>It exists in the air</a:t>
            </a:r>
            <a:r>
              <a:rPr lang="en" sz="2000"/>
              <a:t>)</a:t>
            </a:r>
            <a:endParaRPr sz="2000"/>
          </a:p>
          <a:p>
            <a:pPr indent="-355600" lvl="0" marL="457200" rtl="0" algn="l">
              <a:spcBef>
                <a:spcPts val="0"/>
              </a:spcBef>
              <a:spcAft>
                <a:spcPts val="0"/>
              </a:spcAft>
              <a:buSzPts val="2000"/>
              <a:buChar char="●"/>
            </a:pPr>
            <a:r>
              <a:rPr lang="en" sz="2000"/>
              <a:t>However, we cannot use</a:t>
            </a:r>
            <a:r>
              <a:rPr lang="en" sz="2000"/>
              <a:t> </a:t>
            </a:r>
            <a:r>
              <a:rPr lang="en" sz="2000"/>
              <a:t>nitrogen in this form.</a:t>
            </a:r>
            <a:endParaRPr sz="2000"/>
          </a:p>
        </p:txBody>
      </p:sp>
      <p:pic>
        <p:nvPicPr>
          <p:cNvPr id="451" name="Google Shape;451;p26"/>
          <p:cNvPicPr preferRelativeResize="0"/>
          <p:nvPr/>
        </p:nvPicPr>
        <p:blipFill>
          <a:blip r:embed="rId3">
            <a:alphaModFix/>
          </a:blip>
          <a:stretch>
            <a:fillRect/>
          </a:stretch>
        </p:blipFill>
        <p:spPr>
          <a:xfrm>
            <a:off x="214925" y="3322775"/>
            <a:ext cx="578860" cy="535202"/>
          </a:xfrm>
          <a:prstGeom prst="rect">
            <a:avLst/>
          </a:prstGeom>
          <a:noFill/>
          <a:ln>
            <a:noFill/>
          </a:ln>
        </p:spPr>
      </p:pic>
      <p:pic>
        <p:nvPicPr>
          <p:cNvPr id="452" name="Google Shape;452;p26"/>
          <p:cNvPicPr preferRelativeResize="0"/>
          <p:nvPr/>
        </p:nvPicPr>
        <p:blipFill>
          <a:blip r:embed="rId4">
            <a:alphaModFix/>
          </a:blip>
          <a:stretch>
            <a:fillRect/>
          </a:stretch>
        </p:blipFill>
        <p:spPr>
          <a:xfrm>
            <a:off x="6071900" y="2537163"/>
            <a:ext cx="2808575" cy="2106450"/>
          </a:xfrm>
          <a:prstGeom prst="rect">
            <a:avLst/>
          </a:prstGeom>
          <a:noFill/>
          <a:ln>
            <a:noFill/>
          </a:ln>
        </p:spPr>
      </p:pic>
      <p:pic>
        <p:nvPicPr>
          <p:cNvPr id="453" name="Google Shape;453;p26"/>
          <p:cNvPicPr preferRelativeResize="0"/>
          <p:nvPr/>
        </p:nvPicPr>
        <p:blipFill>
          <a:blip r:embed="rId3">
            <a:alphaModFix/>
          </a:blip>
          <a:stretch>
            <a:fillRect/>
          </a:stretch>
        </p:blipFill>
        <p:spPr>
          <a:xfrm>
            <a:off x="793775" y="3132900"/>
            <a:ext cx="578849" cy="535192"/>
          </a:xfrm>
          <a:prstGeom prst="rect">
            <a:avLst/>
          </a:prstGeom>
          <a:noFill/>
          <a:ln>
            <a:noFill/>
          </a:ln>
        </p:spPr>
      </p:pic>
      <p:pic>
        <p:nvPicPr>
          <p:cNvPr id="454" name="Google Shape;454;p26"/>
          <p:cNvPicPr preferRelativeResize="0"/>
          <p:nvPr/>
        </p:nvPicPr>
        <p:blipFill>
          <a:blip r:embed="rId3">
            <a:alphaModFix/>
          </a:blip>
          <a:stretch>
            <a:fillRect/>
          </a:stretch>
        </p:blipFill>
        <p:spPr>
          <a:xfrm>
            <a:off x="793775" y="3736500"/>
            <a:ext cx="578849" cy="535202"/>
          </a:xfrm>
          <a:prstGeom prst="rect">
            <a:avLst/>
          </a:prstGeom>
          <a:noFill/>
          <a:ln>
            <a:noFill/>
          </a:ln>
        </p:spPr>
      </p:pic>
      <p:cxnSp>
        <p:nvCxnSpPr>
          <p:cNvPr id="455" name="Google Shape;455;p26"/>
          <p:cNvCxnSpPr/>
          <p:nvPr/>
        </p:nvCxnSpPr>
        <p:spPr>
          <a:xfrm>
            <a:off x="1621813" y="3590675"/>
            <a:ext cx="4187100" cy="4800"/>
          </a:xfrm>
          <a:prstGeom prst="straightConnector1">
            <a:avLst/>
          </a:prstGeom>
          <a:noFill/>
          <a:ln cap="flat" cmpd="sng" w="9525">
            <a:solidFill>
              <a:schemeClr val="dk2"/>
            </a:solidFill>
            <a:prstDash val="solid"/>
            <a:round/>
            <a:headEnd len="med" w="med" type="none"/>
            <a:tailEnd len="med" w="med" type="triangle"/>
          </a:ln>
        </p:spPr>
      </p:cxnSp>
      <p:sp>
        <p:nvSpPr>
          <p:cNvPr id="456" name="Google Shape;456;p26"/>
          <p:cNvSpPr/>
          <p:nvPr/>
        </p:nvSpPr>
        <p:spPr>
          <a:xfrm rot="2699392">
            <a:off x="3154382" y="3032680"/>
            <a:ext cx="1198758" cy="1115390"/>
          </a:xfrm>
          <a:prstGeom prst="mathPlus">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0" st="0"/>
                                            </p:txEl>
                                          </p:spTgt>
                                        </p:tgtEl>
                                        <p:attrNameLst>
                                          <p:attrName>style.visibility</p:attrName>
                                        </p:attrNameLst>
                                      </p:cBhvr>
                                      <p:to>
                                        <p:strVal val="visible"/>
                                      </p:to>
                                    </p:set>
                                    <p:animEffect filter="fade" transition="in">
                                      <p:cBhvr>
                                        <p:cTn dur="1000"/>
                                        <p:tgtEl>
                                          <p:spTgt spid="4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1" st="1"/>
                                            </p:txEl>
                                          </p:spTgt>
                                        </p:tgtEl>
                                        <p:attrNameLst>
                                          <p:attrName>style.visibility</p:attrName>
                                        </p:attrNameLst>
                                      </p:cBhvr>
                                      <p:to>
                                        <p:strVal val="visible"/>
                                      </p:to>
                                    </p:set>
                                    <p:animEffect filter="fade" transition="in">
                                      <p:cBhvr>
                                        <p:cTn dur="1000"/>
                                        <p:tgtEl>
                                          <p:spTgt spid="4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2" st="2"/>
                                            </p:txEl>
                                          </p:spTgt>
                                        </p:tgtEl>
                                        <p:attrNameLst>
                                          <p:attrName>style.visibility</p:attrName>
                                        </p:attrNameLst>
                                      </p:cBhvr>
                                      <p:to>
                                        <p:strVal val="visible"/>
                                      </p:to>
                                    </p:set>
                                    <p:animEffect filter="fade" transition="in">
                                      <p:cBhvr>
                                        <p:cTn dur="1000"/>
                                        <p:tgtEl>
                                          <p:spTgt spid="4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27"/>
          <p:cNvSpPr txBox="1"/>
          <p:nvPr>
            <p:ph type="title"/>
          </p:nvPr>
        </p:nvSpPr>
        <p:spPr>
          <a:xfrm>
            <a:off x="112025" y="583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need the nitrogen cycle?</a:t>
            </a:r>
            <a:endParaRPr/>
          </a:p>
        </p:txBody>
      </p:sp>
      <p:pic>
        <p:nvPicPr>
          <p:cNvPr id="462" name="Google Shape;462;p27"/>
          <p:cNvPicPr preferRelativeResize="0"/>
          <p:nvPr/>
        </p:nvPicPr>
        <p:blipFill>
          <a:blip r:embed="rId3">
            <a:alphaModFix/>
          </a:blip>
          <a:stretch>
            <a:fillRect/>
          </a:stretch>
        </p:blipFill>
        <p:spPr>
          <a:xfrm>
            <a:off x="214925" y="3322775"/>
            <a:ext cx="578860" cy="535202"/>
          </a:xfrm>
          <a:prstGeom prst="rect">
            <a:avLst/>
          </a:prstGeom>
          <a:noFill/>
          <a:ln>
            <a:noFill/>
          </a:ln>
        </p:spPr>
      </p:pic>
      <p:pic>
        <p:nvPicPr>
          <p:cNvPr id="463" name="Google Shape;463;p27"/>
          <p:cNvPicPr preferRelativeResize="0"/>
          <p:nvPr/>
        </p:nvPicPr>
        <p:blipFill>
          <a:blip r:embed="rId4">
            <a:alphaModFix/>
          </a:blip>
          <a:stretch>
            <a:fillRect/>
          </a:stretch>
        </p:blipFill>
        <p:spPr>
          <a:xfrm>
            <a:off x="6071900" y="2537163"/>
            <a:ext cx="2808575" cy="2106450"/>
          </a:xfrm>
          <a:prstGeom prst="rect">
            <a:avLst/>
          </a:prstGeom>
          <a:noFill/>
          <a:ln>
            <a:noFill/>
          </a:ln>
        </p:spPr>
      </p:pic>
      <p:pic>
        <p:nvPicPr>
          <p:cNvPr id="464" name="Google Shape;464;p27"/>
          <p:cNvPicPr preferRelativeResize="0"/>
          <p:nvPr/>
        </p:nvPicPr>
        <p:blipFill>
          <a:blip r:embed="rId3">
            <a:alphaModFix/>
          </a:blip>
          <a:stretch>
            <a:fillRect/>
          </a:stretch>
        </p:blipFill>
        <p:spPr>
          <a:xfrm>
            <a:off x="793775" y="3132900"/>
            <a:ext cx="578849" cy="535192"/>
          </a:xfrm>
          <a:prstGeom prst="rect">
            <a:avLst/>
          </a:prstGeom>
          <a:noFill/>
          <a:ln>
            <a:noFill/>
          </a:ln>
        </p:spPr>
      </p:pic>
      <p:pic>
        <p:nvPicPr>
          <p:cNvPr id="465" name="Google Shape;465;p27"/>
          <p:cNvPicPr preferRelativeResize="0"/>
          <p:nvPr/>
        </p:nvPicPr>
        <p:blipFill>
          <a:blip r:embed="rId3">
            <a:alphaModFix/>
          </a:blip>
          <a:stretch>
            <a:fillRect/>
          </a:stretch>
        </p:blipFill>
        <p:spPr>
          <a:xfrm>
            <a:off x="793775" y="3736500"/>
            <a:ext cx="578849" cy="535202"/>
          </a:xfrm>
          <a:prstGeom prst="rect">
            <a:avLst/>
          </a:prstGeom>
          <a:noFill/>
          <a:ln>
            <a:noFill/>
          </a:ln>
        </p:spPr>
      </p:pic>
      <p:pic>
        <p:nvPicPr>
          <p:cNvPr id="466" name="Google Shape;466;p27"/>
          <p:cNvPicPr preferRelativeResize="0"/>
          <p:nvPr/>
        </p:nvPicPr>
        <p:blipFill>
          <a:blip r:embed="rId5">
            <a:alphaModFix/>
          </a:blip>
          <a:stretch>
            <a:fillRect/>
          </a:stretch>
        </p:blipFill>
        <p:spPr>
          <a:xfrm>
            <a:off x="2127849" y="2954871"/>
            <a:ext cx="1448838" cy="1271026"/>
          </a:xfrm>
          <a:prstGeom prst="rect">
            <a:avLst/>
          </a:prstGeom>
          <a:noFill/>
          <a:ln>
            <a:noFill/>
          </a:ln>
        </p:spPr>
      </p:pic>
      <p:pic>
        <p:nvPicPr>
          <p:cNvPr id="467" name="Google Shape;467;p27"/>
          <p:cNvPicPr preferRelativeResize="0"/>
          <p:nvPr/>
        </p:nvPicPr>
        <p:blipFill>
          <a:blip r:embed="rId6">
            <a:alphaModFix/>
          </a:blip>
          <a:stretch>
            <a:fillRect/>
          </a:stretch>
        </p:blipFill>
        <p:spPr>
          <a:xfrm>
            <a:off x="4115263" y="2954863"/>
            <a:ext cx="1271028" cy="1271028"/>
          </a:xfrm>
          <a:prstGeom prst="rect">
            <a:avLst/>
          </a:prstGeom>
          <a:noFill/>
          <a:ln>
            <a:noFill/>
          </a:ln>
        </p:spPr>
      </p:pic>
      <p:cxnSp>
        <p:nvCxnSpPr>
          <p:cNvPr id="468" name="Google Shape;468;p27"/>
          <p:cNvCxnSpPr/>
          <p:nvPr/>
        </p:nvCxnSpPr>
        <p:spPr>
          <a:xfrm>
            <a:off x="1514600" y="3691325"/>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469" name="Google Shape;469;p27"/>
          <p:cNvCxnSpPr/>
          <p:nvPr/>
        </p:nvCxnSpPr>
        <p:spPr>
          <a:xfrm>
            <a:off x="3669575" y="3691325"/>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470" name="Google Shape;470;p27"/>
          <p:cNvCxnSpPr/>
          <p:nvPr/>
        </p:nvCxnSpPr>
        <p:spPr>
          <a:xfrm>
            <a:off x="5552700" y="3691325"/>
            <a:ext cx="352800" cy="0"/>
          </a:xfrm>
          <a:prstGeom prst="straightConnector1">
            <a:avLst/>
          </a:prstGeom>
          <a:noFill/>
          <a:ln cap="flat" cmpd="sng" w="9525">
            <a:solidFill>
              <a:schemeClr val="dk2"/>
            </a:solidFill>
            <a:prstDash val="solid"/>
            <a:round/>
            <a:headEnd len="med" w="med" type="none"/>
            <a:tailEnd len="med" w="med" type="triangle"/>
          </a:ln>
        </p:spPr>
      </p:cxnSp>
      <p:sp>
        <p:nvSpPr>
          <p:cNvPr id="471" name="Google Shape;471;p27"/>
          <p:cNvSpPr txBox="1"/>
          <p:nvPr>
            <p:ph idx="1" type="body"/>
          </p:nvPr>
        </p:nvSpPr>
        <p:spPr>
          <a:xfrm>
            <a:off x="0" y="1274525"/>
            <a:ext cx="9026700" cy="1085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Nitrogen  must go through a cycle before being incorporated into plants.</a:t>
            </a:r>
            <a:endParaRPr sz="2000"/>
          </a:p>
          <a:p>
            <a:pPr indent="-355600" lvl="0" marL="457200" rtl="0" algn="l">
              <a:spcBef>
                <a:spcPts val="0"/>
              </a:spcBef>
              <a:spcAft>
                <a:spcPts val="0"/>
              </a:spcAft>
              <a:buSzPts val="2000"/>
              <a:buChar char="●"/>
            </a:pPr>
            <a:r>
              <a:rPr lang="en" sz="2000"/>
              <a:t>When we eat plants, we get nitrogen!</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28"/>
          <p:cNvSpPr txBox="1"/>
          <p:nvPr>
            <p:ph type="title"/>
          </p:nvPr>
        </p:nvSpPr>
        <p:spPr>
          <a:xfrm>
            <a:off x="112025" y="583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bake some bread...</a:t>
            </a:r>
            <a:endParaRPr/>
          </a:p>
        </p:txBody>
      </p:sp>
      <p:pic>
        <p:nvPicPr>
          <p:cNvPr id="477" name="Google Shape;477;p28"/>
          <p:cNvPicPr preferRelativeResize="0"/>
          <p:nvPr/>
        </p:nvPicPr>
        <p:blipFill>
          <a:blip r:embed="rId3">
            <a:alphaModFix/>
          </a:blip>
          <a:stretch>
            <a:fillRect/>
          </a:stretch>
        </p:blipFill>
        <p:spPr>
          <a:xfrm>
            <a:off x="430425" y="3928200"/>
            <a:ext cx="578860" cy="535202"/>
          </a:xfrm>
          <a:prstGeom prst="rect">
            <a:avLst/>
          </a:prstGeom>
          <a:noFill/>
          <a:ln>
            <a:noFill/>
          </a:ln>
        </p:spPr>
      </p:pic>
      <p:pic>
        <p:nvPicPr>
          <p:cNvPr id="478" name="Google Shape;478;p28"/>
          <p:cNvPicPr preferRelativeResize="0"/>
          <p:nvPr/>
        </p:nvPicPr>
        <p:blipFill>
          <a:blip r:embed="rId4">
            <a:alphaModFix/>
          </a:blip>
          <a:stretch>
            <a:fillRect/>
          </a:stretch>
        </p:blipFill>
        <p:spPr>
          <a:xfrm>
            <a:off x="6530932" y="3384311"/>
            <a:ext cx="2163993" cy="1623000"/>
          </a:xfrm>
          <a:prstGeom prst="rect">
            <a:avLst/>
          </a:prstGeom>
          <a:noFill/>
          <a:ln>
            <a:noFill/>
          </a:ln>
        </p:spPr>
      </p:pic>
      <p:pic>
        <p:nvPicPr>
          <p:cNvPr id="479" name="Google Shape;479;p28"/>
          <p:cNvPicPr preferRelativeResize="0"/>
          <p:nvPr/>
        </p:nvPicPr>
        <p:blipFill>
          <a:blip r:embed="rId3">
            <a:alphaModFix/>
          </a:blip>
          <a:stretch>
            <a:fillRect/>
          </a:stretch>
        </p:blipFill>
        <p:spPr>
          <a:xfrm>
            <a:off x="1009275" y="3738325"/>
            <a:ext cx="578849" cy="535192"/>
          </a:xfrm>
          <a:prstGeom prst="rect">
            <a:avLst/>
          </a:prstGeom>
          <a:noFill/>
          <a:ln>
            <a:noFill/>
          </a:ln>
        </p:spPr>
      </p:pic>
      <p:pic>
        <p:nvPicPr>
          <p:cNvPr id="480" name="Google Shape;480;p28"/>
          <p:cNvPicPr preferRelativeResize="0"/>
          <p:nvPr/>
        </p:nvPicPr>
        <p:blipFill>
          <a:blip r:embed="rId3">
            <a:alphaModFix/>
          </a:blip>
          <a:stretch>
            <a:fillRect/>
          </a:stretch>
        </p:blipFill>
        <p:spPr>
          <a:xfrm>
            <a:off x="1009275" y="4341925"/>
            <a:ext cx="578849" cy="535202"/>
          </a:xfrm>
          <a:prstGeom prst="rect">
            <a:avLst/>
          </a:prstGeom>
          <a:noFill/>
          <a:ln>
            <a:noFill/>
          </a:ln>
        </p:spPr>
      </p:pic>
      <p:pic>
        <p:nvPicPr>
          <p:cNvPr id="481" name="Google Shape;481;p28"/>
          <p:cNvPicPr preferRelativeResize="0"/>
          <p:nvPr/>
        </p:nvPicPr>
        <p:blipFill>
          <a:blip r:embed="rId5">
            <a:alphaModFix/>
          </a:blip>
          <a:stretch>
            <a:fillRect/>
          </a:stretch>
        </p:blipFill>
        <p:spPr>
          <a:xfrm>
            <a:off x="2343349" y="3560296"/>
            <a:ext cx="1448838" cy="1271026"/>
          </a:xfrm>
          <a:prstGeom prst="rect">
            <a:avLst/>
          </a:prstGeom>
          <a:noFill/>
          <a:ln>
            <a:noFill/>
          </a:ln>
        </p:spPr>
      </p:pic>
      <p:pic>
        <p:nvPicPr>
          <p:cNvPr id="482" name="Google Shape;482;p28"/>
          <p:cNvPicPr preferRelativeResize="0"/>
          <p:nvPr/>
        </p:nvPicPr>
        <p:blipFill>
          <a:blip r:embed="rId6">
            <a:alphaModFix/>
          </a:blip>
          <a:stretch>
            <a:fillRect/>
          </a:stretch>
        </p:blipFill>
        <p:spPr>
          <a:xfrm>
            <a:off x="4330763" y="3560288"/>
            <a:ext cx="1271028" cy="1271028"/>
          </a:xfrm>
          <a:prstGeom prst="rect">
            <a:avLst/>
          </a:prstGeom>
          <a:noFill/>
          <a:ln>
            <a:noFill/>
          </a:ln>
        </p:spPr>
      </p:pic>
      <p:cxnSp>
        <p:nvCxnSpPr>
          <p:cNvPr id="483" name="Google Shape;483;p28"/>
          <p:cNvCxnSpPr/>
          <p:nvPr/>
        </p:nvCxnSpPr>
        <p:spPr>
          <a:xfrm>
            <a:off x="1730100" y="4296750"/>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484" name="Google Shape;484;p28"/>
          <p:cNvCxnSpPr/>
          <p:nvPr/>
        </p:nvCxnSpPr>
        <p:spPr>
          <a:xfrm>
            <a:off x="3885075" y="4296750"/>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485" name="Google Shape;485;p28"/>
          <p:cNvCxnSpPr/>
          <p:nvPr/>
        </p:nvCxnSpPr>
        <p:spPr>
          <a:xfrm>
            <a:off x="5768200" y="4296750"/>
            <a:ext cx="352800" cy="0"/>
          </a:xfrm>
          <a:prstGeom prst="straightConnector1">
            <a:avLst/>
          </a:prstGeom>
          <a:noFill/>
          <a:ln cap="flat" cmpd="sng" w="9525">
            <a:solidFill>
              <a:schemeClr val="dk2"/>
            </a:solidFill>
            <a:prstDash val="solid"/>
            <a:round/>
            <a:headEnd len="med" w="med" type="none"/>
            <a:tailEnd len="med" w="med" type="triangle"/>
          </a:ln>
        </p:spPr>
      </p:cxnSp>
      <p:sp>
        <p:nvSpPr>
          <p:cNvPr id="486" name="Google Shape;486;p28"/>
          <p:cNvSpPr txBox="1"/>
          <p:nvPr>
            <p:ph idx="1" type="body"/>
          </p:nvPr>
        </p:nvSpPr>
        <p:spPr>
          <a:xfrm>
            <a:off x="0" y="1321750"/>
            <a:ext cx="9144000" cy="810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Nitrogen is like flour. You can’t eat flour and get the nutrients out of it as if you had eaten a slice of bread. You need to make it edible. </a:t>
            </a:r>
            <a:endParaRPr sz="2000"/>
          </a:p>
        </p:txBody>
      </p:sp>
      <p:cxnSp>
        <p:nvCxnSpPr>
          <p:cNvPr id="487" name="Google Shape;487;p28"/>
          <p:cNvCxnSpPr/>
          <p:nvPr/>
        </p:nvCxnSpPr>
        <p:spPr>
          <a:xfrm>
            <a:off x="1911525" y="2809250"/>
            <a:ext cx="4233900" cy="690900"/>
          </a:xfrm>
          <a:prstGeom prst="straightConnector1">
            <a:avLst/>
          </a:prstGeom>
          <a:noFill/>
          <a:ln cap="flat" cmpd="sng" w="9525">
            <a:solidFill>
              <a:schemeClr val="dk2"/>
            </a:solidFill>
            <a:prstDash val="solid"/>
            <a:round/>
            <a:headEnd len="med" w="med" type="none"/>
            <a:tailEnd len="med" w="med" type="triangle"/>
          </a:ln>
        </p:spPr>
      </p:cxnSp>
      <p:sp>
        <p:nvSpPr>
          <p:cNvPr id="488" name="Google Shape;488;p28"/>
          <p:cNvSpPr/>
          <p:nvPr/>
        </p:nvSpPr>
        <p:spPr>
          <a:xfrm rot="3276940">
            <a:off x="3170667" y="2589064"/>
            <a:ext cx="1198843" cy="1115424"/>
          </a:xfrm>
          <a:prstGeom prst="mathPlus">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9" name="Google Shape;489;p28"/>
          <p:cNvPicPr preferRelativeResize="0"/>
          <p:nvPr/>
        </p:nvPicPr>
        <p:blipFill>
          <a:blip r:embed="rId7">
            <a:alphaModFix/>
          </a:blip>
          <a:stretch>
            <a:fillRect/>
          </a:stretch>
        </p:blipFill>
        <p:spPr>
          <a:xfrm>
            <a:off x="683815" y="2219700"/>
            <a:ext cx="841034" cy="1173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29"/>
          <p:cNvSpPr/>
          <p:nvPr/>
        </p:nvSpPr>
        <p:spPr>
          <a:xfrm>
            <a:off x="293275" y="3480337"/>
            <a:ext cx="3498900" cy="149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9"/>
          <p:cNvSpPr txBox="1"/>
          <p:nvPr>
            <p:ph type="title"/>
          </p:nvPr>
        </p:nvSpPr>
        <p:spPr>
          <a:xfrm>
            <a:off x="112025" y="583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bake some bread...</a:t>
            </a:r>
            <a:endParaRPr/>
          </a:p>
        </p:txBody>
      </p:sp>
      <p:pic>
        <p:nvPicPr>
          <p:cNvPr id="496" name="Google Shape;496;p29"/>
          <p:cNvPicPr preferRelativeResize="0"/>
          <p:nvPr/>
        </p:nvPicPr>
        <p:blipFill>
          <a:blip r:embed="rId3">
            <a:alphaModFix/>
          </a:blip>
          <a:stretch>
            <a:fillRect/>
          </a:stretch>
        </p:blipFill>
        <p:spPr>
          <a:xfrm>
            <a:off x="430425" y="3928200"/>
            <a:ext cx="578860" cy="535202"/>
          </a:xfrm>
          <a:prstGeom prst="rect">
            <a:avLst/>
          </a:prstGeom>
          <a:noFill/>
          <a:ln>
            <a:noFill/>
          </a:ln>
        </p:spPr>
      </p:pic>
      <p:pic>
        <p:nvPicPr>
          <p:cNvPr id="497" name="Google Shape;497;p29"/>
          <p:cNvPicPr preferRelativeResize="0"/>
          <p:nvPr/>
        </p:nvPicPr>
        <p:blipFill>
          <a:blip r:embed="rId3">
            <a:alphaModFix/>
          </a:blip>
          <a:stretch>
            <a:fillRect/>
          </a:stretch>
        </p:blipFill>
        <p:spPr>
          <a:xfrm>
            <a:off x="1009275" y="3738325"/>
            <a:ext cx="578849" cy="535192"/>
          </a:xfrm>
          <a:prstGeom prst="rect">
            <a:avLst/>
          </a:prstGeom>
          <a:noFill/>
          <a:ln>
            <a:noFill/>
          </a:ln>
        </p:spPr>
      </p:pic>
      <p:pic>
        <p:nvPicPr>
          <p:cNvPr id="498" name="Google Shape;498;p29"/>
          <p:cNvPicPr preferRelativeResize="0"/>
          <p:nvPr/>
        </p:nvPicPr>
        <p:blipFill>
          <a:blip r:embed="rId3">
            <a:alphaModFix/>
          </a:blip>
          <a:stretch>
            <a:fillRect/>
          </a:stretch>
        </p:blipFill>
        <p:spPr>
          <a:xfrm>
            <a:off x="1009275" y="4341925"/>
            <a:ext cx="578849" cy="535202"/>
          </a:xfrm>
          <a:prstGeom prst="rect">
            <a:avLst/>
          </a:prstGeom>
          <a:noFill/>
          <a:ln>
            <a:noFill/>
          </a:ln>
        </p:spPr>
      </p:pic>
      <p:pic>
        <p:nvPicPr>
          <p:cNvPr id="499" name="Google Shape;499;p29"/>
          <p:cNvPicPr preferRelativeResize="0"/>
          <p:nvPr/>
        </p:nvPicPr>
        <p:blipFill>
          <a:blip r:embed="rId4">
            <a:alphaModFix/>
          </a:blip>
          <a:stretch>
            <a:fillRect/>
          </a:stretch>
        </p:blipFill>
        <p:spPr>
          <a:xfrm>
            <a:off x="2343349" y="3560296"/>
            <a:ext cx="1448838" cy="1271026"/>
          </a:xfrm>
          <a:prstGeom prst="rect">
            <a:avLst/>
          </a:prstGeom>
          <a:noFill/>
          <a:ln>
            <a:noFill/>
          </a:ln>
        </p:spPr>
      </p:pic>
      <p:pic>
        <p:nvPicPr>
          <p:cNvPr id="500" name="Google Shape;500;p29"/>
          <p:cNvPicPr preferRelativeResize="0"/>
          <p:nvPr/>
        </p:nvPicPr>
        <p:blipFill>
          <a:blip r:embed="rId5">
            <a:alphaModFix/>
          </a:blip>
          <a:stretch>
            <a:fillRect/>
          </a:stretch>
        </p:blipFill>
        <p:spPr>
          <a:xfrm>
            <a:off x="4330763" y="3560288"/>
            <a:ext cx="1271028" cy="1271028"/>
          </a:xfrm>
          <a:prstGeom prst="rect">
            <a:avLst/>
          </a:prstGeom>
          <a:noFill/>
          <a:ln>
            <a:noFill/>
          </a:ln>
        </p:spPr>
      </p:pic>
      <p:cxnSp>
        <p:nvCxnSpPr>
          <p:cNvPr id="501" name="Google Shape;501;p29"/>
          <p:cNvCxnSpPr/>
          <p:nvPr/>
        </p:nvCxnSpPr>
        <p:spPr>
          <a:xfrm>
            <a:off x="1730100" y="4296750"/>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502" name="Google Shape;502;p29"/>
          <p:cNvCxnSpPr/>
          <p:nvPr/>
        </p:nvCxnSpPr>
        <p:spPr>
          <a:xfrm>
            <a:off x="3885075" y="4296750"/>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503" name="Google Shape;503;p29"/>
          <p:cNvCxnSpPr/>
          <p:nvPr/>
        </p:nvCxnSpPr>
        <p:spPr>
          <a:xfrm>
            <a:off x="5768200" y="4296750"/>
            <a:ext cx="352800" cy="0"/>
          </a:xfrm>
          <a:prstGeom prst="straightConnector1">
            <a:avLst/>
          </a:prstGeom>
          <a:noFill/>
          <a:ln cap="flat" cmpd="sng" w="9525">
            <a:solidFill>
              <a:schemeClr val="dk2"/>
            </a:solidFill>
            <a:prstDash val="solid"/>
            <a:round/>
            <a:headEnd len="med" w="med" type="none"/>
            <a:tailEnd len="med" w="med" type="triangle"/>
          </a:ln>
        </p:spPr>
      </p:cxnSp>
      <p:sp>
        <p:nvSpPr>
          <p:cNvPr id="504" name="Google Shape;504;p29"/>
          <p:cNvSpPr txBox="1"/>
          <p:nvPr>
            <p:ph idx="1" type="body"/>
          </p:nvPr>
        </p:nvSpPr>
        <p:spPr>
          <a:xfrm>
            <a:off x="0" y="1128975"/>
            <a:ext cx="9144000" cy="1173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First, you would have to </a:t>
            </a:r>
            <a:r>
              <a:rPr lang="en" sz="2000"/>
              <a:t>add water and yeast to the flour and mix</a:t>
            </a:r>
            <a:r>
              <a:rPr lang="en" sz="2000"/>
              <a:t>.</a:t>
            </a:r>
            <a:endParaRPr sz="2000"/>
          </a:p>
          <a:p>
            <a:pPr indent="-355600" lvl="0" marL="457200" rtl="0" algn="l">
              <a:spcBef>
                <a:spcPts val="0"/>
              </a:spcBef>
              <a:spcAft>
                <a:spcPts val="0"/>
              </a:spcAft>
              <a:buSzPts val="2000"/>
              <a:buChar char="●"/>
            </a:pPr>
            <a:r>
              <a:rPr lang="en" sz="2000"/>
              <a:t>This is similar to what happens in the soil when bacteria convert atmospheric nitrogen into another form. </a:t>
            </a:r>
            <a:endParaRPr i="1" sz="2000"/>
          </a:p>
        </p:txBody>
      </p:sp>
      <p:pic>
        <p:nvPicPr>
          <p:cNvPr id="505" name="Google Shape;505;p29"/>
          <p:cNvPicPr preferRelativeResize="0"/>
          <p:nvPr/>
        </p:nvPicPr>
        <p:blipFill>
          <a:blip r:embed="rId6">
            <a:alphaModFix/>
          </a:blip>
          <a:stretch>
            <a:fillRect/>
          </a:stretch>
        </p:blipFill>
        <p:spPr>
          <a:xfrm>
            <a:off x="683815" y="2219700"/>
            <a:ext cx="841034" cy="1173300"/>
          </a:xfrm>
          <a:prstGeom prst="rect">
            <a:avLst/>
          </a:prstGeom>
          <a:noFill/>
          <a:ln>
            <a:noFill/>
          </a:ln>
        </p:spPr>
      </p:pic>
      <p:cxnSp>
        <p:nvCxnSpPr>
          <p:cNvPr id="506" name="Google Shape;506;p29"/>
          <p:cNvCxnSpPr/>
          <p:nvPr/>
        </p:nvCxnSpPr>
        <p:spPr>
          <a:xfrm>
            <a:off x="1866325" y="2806338"/>
            <a:ext cx="352800" cy="0"/>
          </a:xfrm>
          <a:prstGeom prst="straightConnector1">
            <a:avLst/>
          </a:prstGeom>
          <a:noFill/>
          <a:ln cap="flat" cmpd="sng" w="9525">
            <a:solidFill>
              <a:schemeClr val="dk2"/>
            </a:solidFill>
            <a:prstDash val="solid"/>
            <a:round/>
            <a:headEnd len="med" w="med" type="none"/>
            <a:tailEnd len="med" w="med" type="triangle"/>
          </a:ln>
        </p:spPr>
      </p:cxnSp>
      <p:pic>
        <p:nvPicPr>
          <p:cNvPr id="507" name="Google Shape;507;p29"/>
          <p:cNvPicPr preferRelativeResize="0"/>
          <p:nvPr/>
        </p:nvPicPr>
        <p:blipFill>
          <a:blip r:embed="rId7">
            <a:alphaModFix/>
          </a:blip>
          <a:stretch>
            <a:fillRect/>
          </a:stretch>
        </p:blipFill>
        <p:spPr>
          <a:xfrm>
            <a:off x="6530932" y="3384311"/>
            <a:ext cx="2163993" cy="1623000"/>
          </a:xfrm>
          <a:prstGeom prst="rect">
            <a:avLst/>
          </a:prstGeom>
          <a:noFill/>
          <a:ln>
            <a:noFill/>
          </a:ln>
        </p:spPr>
      </p:pic>
      <p:pic>
        <p:nvPicPr>
          <p:cNvPr id="508" name="Google Shape;508;p29"/>
          <p:cNvPicPr preferRelativeResize="0"/>
          <p:nvPr/>
        </p:nvPicPr>
        <p:blipFill rotWithShape="1">
          <a:blip r:embed="rId8">
            <a:alphaModFix/>
          </a:blip>
          <a:srcRect b="15321" l="0" r="0" t="8978"/>
          <a:stretch/>
        </p:blipFill>
        <p:spPr>
          <a:xfrm>
            <a:off x="2594780" y="2269000"/>
            <a:ext cx="945958" cy="107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pic>
        <p:nvPicPr>
          <p:cNvPr id="513" name="Google Shape;513;p30"/>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514" name="Google Shape;514;p30"/>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a:t>
            </a:r>
            <a:endParaRPr/>
          </a:p>
        </p:txBody>
      </p:sp>
      <p:pic>
        <p:nvPicPr>
          <p:cNvPr id="515" name="Google Shape;515;p30"/>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516" name="Google Shape;516;p30"/>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517" name="Google Shape;517;p30"/>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518" name="Google Shape;518;p30"/>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519" name="Google Shape;519;p30"/>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520" name="Google Shape;520;p30"/>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521" name="Google Shape;521;p30"/>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522" name="Google Shape;522;p30"/>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523" name="Google Shape;523;p30"/>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524" name="Google Shape;524;p30"/>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525" name="Google Shape;525;p30"/>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526" name="Google Shape;526;p30"/>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527" name="Google Shape;527;p30"/>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528" name="Google Shape;528;p30"/>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529" name="Google Shape;529;p30"/>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530" name="Google Shape;530;p30"/>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531" name="Google Shape;531;p30"/>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532" name="Google Shape;532;p30"/>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533" name="Google Shape;533;p30"/>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534" name="Google Shape;534;p30"/>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535" name="Google Shape;535;p30"/>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536" name="Google Shape;536;p30"/>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537" name="Google Shape;537;p30"/>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538" name="Google Shape;538;p30"/>
          <p:cNvGrpSpPr/>
          <p:nvPr/>
        </p:nvGrpSpPr>
        <p:grpSpPr>
          <a:xfrm>
            <a:off x="5283837" y="1025825"/>
            <a:ext cx="596200" cy="586477"/>
            <a:chOff x="1300725" y="1807975"/>
            <a:chExt cx="596200" cy="586477"/>
          </a:xfrm>
        </p:grpSpPr>
        <p:pic>
          <p:nvPicPr>
            <p:cNvPr id="539" name="Google Shape;539;p30"/>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540" name="Google Shape;540;p30"/>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541" name="Google Shape;541;p30"/>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542" name="Google Shape;542;p30"/>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543" name="Google Shape;543;p30"/>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544" name="Google Shape;544;p30"/>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545" name="Google Shape;545;p30"/>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0"/>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7" name="Google Shape;547;p30"/>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548" name="Google Shape;548;p30"/>
          <p:cNvSpPr txBox="1"/>
          <p:nvPr/>
        </p:nvSpPr>
        <p:spPr>
          <a:xfrm>
            <a:off x="4406849" y="727525"/>
            <a:ext cx="20694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Nitrogen in atmosphere</a:t>
            </a:r>
            <a:endParaRPr>
              <a:latin typeface="Lato"/>
              <a:ea typeface="Lato"/>
              <a:cs typeface="Lato"/>
              <a:sym typeface="Lato"/>
            </a:endParaRPr>
          </a:p>
        </p:txBody>
      </p:sp>
      <p:sp>
        <p:nvSpPr>
          <p:cNvPr id="549" name="Google Shape;549;p30"/>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550" name="Google Shape;550;p30"/>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551" name="Google Shape;551;p30"/>
          <p:cNvCxnSpPr>
            <a:stCxn id="515" idx="0"/>
          </p:cNvCxnSpPr>
          <p:nvPr/>
        </p:nvCxnSpPr>
        <p:spPr>
          <a:xfrm flipH="1" rot="5400000">
            <a:off x="4958762" y="2447100"/>
            <a:ext cx="511500" cy="880800"/>
          </a:xfrm>
          <a:prstGeom prst="curvedConnector2">
            <a:avLst/>
          </a:prstGeom>
          <a:noFill/>
          <a:ln cap="flat" cmpd="sng" w="9525">
            <a:solidFill>
              <a:srgbClr val="6D9EEB"/>
            </a:solidFill>
            <a:prstDash val="solid"/>
            <a:round/>
            <a:headEnd len="med" w="med" type="none"/>
            <a:tailEnd len="med" w="med" type="triangle"/>
          </a:ln>
        </p:spPr>
      </p:cxnSp>
      <p:cxnSp>
        <p:nvCxnSpPr>
          <p:cNvPr id="552" name="Google Shape;552;p30"/>
          <p:cNvCxnSpPr>
            <a:endCxn id="550" idx="3"/>
          </p:cNvCxnSpPr>
          <p:nvPr/>
        </p:nvCxnSpPr>
        <p:spPr>
          <a:xfrm flipH="1">
            <a:off x="3371600" y="3439775"/>
            <a:ext cx="1941000" cy="821100"/>
          </a:xfrm>
          <a:prstGeom prst="curvedConnector3">
            <a:avLst>
              <a:gd fmla="val 50000" name="adj1"/>
            </a:avLst>
          </a:prstGeom>
          <a:noFill/>
          <a:ln cap="flat" cmpd="sng" w="9525">
            <a:solidFill>
              <a:srgbClr val="6D9EEB"/>
            </a:solidFill>
            <a:prstDash val="solid"/>
            <a:round/>
            <a:headEnd len="med" w="med" type="none"/>
            <a:tailEnd len="med" w="med" type="triangle"/>
          </a:ln>
        </p:spPr>
      </p:cxnSp>
      <p:cxnSp>
        <p:nvCxnSpPr>
          <p:cNvPr id="553" name="Google Shape;553;p30"/>
          <p:cNvCxnSpPr>
            <a:stCxn id="547" idx="1"/>
            <a:endCxn id="550" idx="0"/>
          </p:cNvCxnSpPr>
          <p:nvPr/>
        </p:nvCxnSpPr>
        <p:spPr>
          <a:xfrm flipH="1">
            <a:off x="1774838" y="2738536"/>
            <a:ext cx="804300" cy="1350900"/>
          </a:xfrm>
          <a:prstGeom prst="curvedConnector2">
            <a:avLst/>
          </a:prstGeom>
          <a:noFill/>
          <a:ln cap="flat" cmpd="sng" w="9525">
            <a:solidFill>
              <a:srgbClr val="6D9EEB"/>
            </a:solidFill>
            <a:prstDash val="solid"/>
            <a:round/>
            <a:headEnd len="med" w="med" type="none"/>
            <a:tailEnd len="med" w="med" type="triangle"/>
          </a:ln>
        </p:spPr>
      </p:cxnSp>
      <p:cxnSp>
        <p:nvCxnSpPr>
          <p:cNvPr id="554" name="Google Shape;554;p30"/>
          <p:cNvCxnSpPr>
            <a:endCxn id="548" idx="1"/>
          </p:cNvCxnSpPr>
          <p:nvPr/>
        </p:nvCxnSpPr>
        <p:spPr>
          <a:xfrm rot="-5400000">
            <a:off x="1171649" y="939025"/>
            <a:ext cx="3275400" cy="3195000"/>
          </a:xfrm>
          <a:prstGeom prst="curvedConnector2">
            <a:avLst/>
          </a:prstGeom>
          <a:noFill/>
          <a:ln cap="flat" cmpd="sng" w="9525">
            <a:solidFill>
              <a:srgbClr val="6D9EEB"/>
            </a:solidFill>
            <a:prstDash val="solid"/>
            <a:round/>
            <a:headEnd len="med" w="med" type="none"/>
            <a:tailEnd len="med" w="med" type="triangle"/>
          </a:ln>
        </p:spPr>
      </p:cxnSp>
      <p:cxnSp>
        <p:nvCxnSpPr>
          <p:cNvPr id="555" name="Google Shape;555;p30"/>
          <p:cNvCxnSpPr>
            <a:stCxn id="548"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556" name="Google Shape;556;p30"/>
          <p:cNvCxnSpPr/>
          <p:nvPr/>
        </p:nvCxnSpPr>
        <p:spPr>
          <a:xfrm rot="10800000">
            <a:off x="6487725" y="3721150"/>
            <a:ext cx="183600" cy="1077300"/>
          </a:xfrm>
          <a:prstGeom prst="straightConnector1">
            <a:avLst/>
          </a:prstGeom>
          <a:noFill/>
          <a:ln cap="flat" cmpd="sng" w="76200">
            <a:solidFill>
              <a:srgbClr val="6D9EEB"/>
            </a:solidFill>
            <a:prstDash val="solid"/>
            <a:round/>
            <a:headEnd len="med" w="med" type="none"/>
            <a:tailEnd len="med" w="med" type="triangle"/>
          </a:ln>
        </p:spPr>
      </p:cxnSp>
      <p:sp>
        <p:nvSpPr>
          <p:cNvPr id="557" name="Google Shape;557;p30"/>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
        <p:nvSpPr>
          <p:cNvPr id="558" name="Google Shape;558;p30"/>
          <p:cNvSpPr txBox="1"/>
          <p:nvPr/>
        </p:nvSpPr>
        <p:spPr>
          <a:xfrm>
            <a:off x="4776788" y="4848050"/>
            <a:ext cx="2806800" cy="239100"/>
          </a:xfrm>
          <a:prstGeom prst="rect">
            <a:avLst/>
          </a:pr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b="1" lang="en">
                <a:solidFill>
                  <a:srgbClr val="FFFFFF"/>
                </a:solidFill>
                <a:latin typeface="Lato"/>
                <a:ea typeface="Lato"/>
                <a:cs typeface="Lato"/>
                <a:sym typeface="Lato"/>
              </a:rPr>
              <a:t>Bacteria “fix” nitrogen for plants</a:t>
            </a:r>
            <a:endParaRPr b="1">
              <a:solidFill>
                <a:srgbClr val="FFFFFF"/>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31"/>
          <p:cNvSpPr txBox="1"/>
          <p:nvPr>
            <p:ph type="title"/>
          </p:nvPr>
        </p:nvSpPr>
        <p:spPr>
          <a:xfrm>
            <a:off x="112025" y="583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bake some bread...</a:t>
            </a:r>
            <a:endParaRPr/>
          </a:p>
        </p:txBody>
      </p:sp>
      <p:pic>
        <p:nvPicPr>
          <p:cNvPr id="564" name="Google Shape;564;p31"/>
          <p:cNvPicPr preferRelativeResize="0"/>
          <p:nvPr/>
        </p:nvPicPr>
        <p:blipFill>
          <a:blip r:embed="rId3">
            <a:alphaModFix/>
          </a:blip>
          <a:stretch>
            <a:fillRect/>
          </a:stretch>
        </p:blipFill>
        <p:spPr>
          <a:xfrm>
            <a:off x="430425" y="3928200"/>
            <a:ext cx="578860" cy="535202"/>
          </a:xfrm>
          <a:prstGeom prst="rect">
            <a:avLst/>
          </a:prstGeom>
          <a:noFill/>
          <a:ln>
            <a:noFill/>
          </a:ln>
        </p:spPr>
      </p:pic>
      <p:pic>
        <p:nvPicPr>
          <p:cNvPr id="565" name="Google Shape;565;p31"/>
          <p:cNvPicPr preferRelativeResize="0"/>
          <p:nvPr/>
        </p:nvPicPr>
        <p:blipFill>
          <a:blip r:embed="rId3">
            <a:alphaModFix/>
          </a:blip>
          <a:stretch>
            <a:fillRect/>
          </a:stretch>
        </p:blipFill>
        <p:spPr>
          <a:xfrm>
            <a:off x="1009275" y="3738325"/>
            <a:ext cx="578849" cy="535192"/>
          </a:xfrm>
          <a:prstGeom prst="rect">
            <a:avLst/>
          </a:prstGeom>
          <a:noFill/>
          <a:ln>
            <a:noFill/>
          </a:ln>
        </p:spPr>
      </p:pic>
      <p:pic>
        <p:nvPicPr>
          <p:cNvPr id="566" name="Google Shape;566;p31"/>
          <p:cNvPicPr preferRelativeResize="0"/>
          <p:nvPr/>
        </p:nvPicPr>
        <p:blipFill>
          <a:blip r:embed="rId3">
            <a:alphaModFix/>
          </a:blip>
          <a:stretch>
            <a:fillRect/>
          </a:stretch>
        </p:blipFill>
        <p:spPr>
          <a:xfrm>
            <a:off x="1009275" y="4341925"/>
            <a:ext cx="578849" cy="535202"/>
          </a:xfrm>
          <a:prstGeom prst="rect">
            <a:avLst/>
          </a:prstGeom>
          <a:noFill/>
          <a:ln>
            <a:noFill/>
          </a:ln>
        </p:spPr>
      </p:pic>
      <p:pic>
        <p:nvPicPr>
          <p:cNvPr id="567" name="Google Shape;567;p31"/>
          <p:cNvPicPr preferRelativeResize="0"/>
          <p:nvPr/>
        </p:nvPicPr>
        <p:blipFill>
          <a:blip r:embed="rId4">
            <a:alphaModFix/>
          </a:blip>
          <a:stretch>
            <a:fillRect/>
          </a:stretch>
        </p:blipFill>
        <p:spPr>
          <a:xfrm>
            <a:off x="2343349" y="3560296"/>
            <a:ext cx="1448838" cy="1271026"/>
          </a:xfrm>
          <a:prstGeom prst="rect">
            <a:avLst/>
          </a:prstGeom>
          <a:noFill/>
          <a:ln>
            <a:noFill/>
          </a:ln>
        </p:spPr>
      </p:pic>
      <p:pic>
        <p:nvPicPr>
          <p:cNvPr id="568" name="Google Shape;568;p31"/>
          <p:cNvPicPr preferRelativeResize="0"/>
          <p:nvPr/>
        </p:nvPicPr>
        <p:blipFill>
          <a:blip r:embed="rId5">
            <a:alphaModFix/>
          </a:blip>
          <a:stretch>
            <a:fillRect/>
          </a:stretch>
        </p:blipFill>
        <p:spPr>
          <a:xfrm>
            <a:off x="4330763" y="3560288"/>
            <a:ext cx="1271028" cy="1271028"/>
          </a:xfrm>
          <a:prstGeom prst="rect">
            <a:avLst/>
          </a:prstGeom>
          <a:noFill/>
          <a:ln>
            <a:noFill/>
          </a:ln>
        </p:spPr>
      </p:pic>
      <p:cxnSp>
        <p:nvCxnSpPr>
          <p:cNvPr id="569" name="Google Shape;569;p31"/>
          <p:cNvCxnSpPr/>
          <p:nvPr/>
        </p:nvCxnSpPr>
        <p:spPr>
          <a:xfrm>
            <a:off x="1730100" y="4296750"/>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570" name="Google Shape;570;p31"/>
          <p:cNvCxnSpPr/>
          <p:nvPr/>
        </p:nvCxnSpPr>
        <p:spPr>
          <a:xfrm>
            <a:off x="3885075" y="4296750"/>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571" name="Google Shape;571;p31"/>
          <p:cNvCxnSpPr/>
          <p:nvPr/>
        </p:nvCxnSpPr>
        <p:spPr>
          <a:xfrm>
            <a:off x="5768200" y="4296750"/>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572" name="Google Shape;572;p31"/>
          <p:cNvCxnSpPr/>
          <p:nvPr/>
        </p:nvCxnSpPr>
        <p:spPr>
          <a:xfrm>
            <a:off x="1866325" y="2806338"/>
            <a:ext cx="352800" cy="0"/>
          </a:xfrm>
          <a:prstGeom prst="straightConnector1">
            <a:avLst/>
          </a:prstGeom>
          <a:noFill/>
          <a:ln cap="flat" cmpd="sng" w="9525">
            <a:solidFill>
              <a:schemeClr val="dk2"/>
            </a:solidFill>
            <a:prstDash val="solid"/>
            <a:round/>
            <a:headEnd len="med" w="med" type="none"/>
            <a:tailEnd len="med" w="med" type="triangle"/>
          </a:ln>
        </p:spPr>
      </p:cxnSp>
      <p:cxnSp>
        <p:nvCxnSpPr>
          <p:cNvPr id="573" name="Google Shape;573;p31"/>
          <p:cNvCxnSpPr/>
          <p:nvPr/>
        </p:nvCxnSpPr>
        <p:spPr>
          <a:xfrm>
            <a:off x="3885075" y="2806338"/>
            <a:ext cx="352800" cy="0"/>
          </a:xfrm>
          <a:prstGeom prst="straightConnector1">
            <a:avLst/>
          </a:prstGeom>
          <a:noFill/>
          <a:ln cap="flat" cmpd="sng" w="9525">
            <a:solidFill>
              <a:schemeClr val="dk2"/>
            </a:solidFill>
            <a:prstDash val="solid"/>
            <a:round/>
            <a:headEnd len="med" w="med" type="none"/>
            <a:tailEnd len="med" w="med" type="triangle"/>
          </a:ln>
        </p:spPr>
      </p:cxnSp>
      <p:sp>
        <p:nvSpPr>
          <p:cNvPr id="574" name="Google Shape;574;p31"/>
          <p:cNvSpPr txBox="1"/>
          <p:nvPr>
            <p:ph idx="1" type="body"/>
          </p:nvPr>
        </p:nvSpPr>
        <p:spPr>
          <a:xfrm>
            <a:off x="0" y="1118825"/>
            <a:ext cx="9144000" cy="1365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Then, you put the dough in the oven to bake into bread.</a:t>
            </a:r>
            <a:endParaRPr sz="2000"/>
          </a:p>
          <a:p>
            <a:pPr indent="-355600" lvl="0" marL="457200" rtl="0" algn="l">
              <a:spcBef>
                <a:spcPts val="0"/>
              </a:spcBef>
              <a:spcAft>
                <a:spcPts val="0"/>
              </a:spcAft>
              <a:buSzPts val="2000"/>
              <a:buChar char="●"/>
            </a:pPr>
            <a:r>
              <a:rPr lang="en" sz="2000"/>
              <a:t>This is similar to plants converting nitrogen into a form useful to their growth.  </a:t>
            </a:r>
            <a:endParaRPr i="1" sz="2000"/>
          </a:p>
        </p:txBody>
      </p:sp>
      <p:pic>
        <p:nvPicPr>
          <p:cNvPr id="575" name="Google Shape;575;p31"/>
          <p:cNvPicPr preferRelativeResize="0"/>
          <p:nvPr/>
        </p:nvPicPr>
        <p:blipFill>
          <a:blip r:embed="rId6">
            <a:alphaModFix/>
          </a:blip>
          <a:stretch>
            <a:fillRect/>
          </a:stretch>
        </p:blipFill>
        <p:spPr>
          <a:xfrm>
            <a:off x="6530932" y="3384311"/>
            <a:ext cx="2163993" cy="1623000"/>
          </a:xfrm>
          <a:prstGeom prst="rect">
            <a:avLst/>
          </a:prstGeom>
          <a:noFill/>
          <a:ln>
            <a:noFill/>
          </a:ln>
        </p:spPr>
      </p:pic>
      <p:sp>
        <p:nvSpPr>
          <p:cNvPr id="576" name="Google Shape;576;p31"/>
          <p:cNvSpPr/>
          <p:nvPr/>
        </p:nvSpPr>
        <p:spPr>
          <a:xfrm>
            <a:off x="2167400" y="3448200"/>
            <a:ext cx="3516300" cy="1559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7" name="Google Shape;577;p31"/>
          <p:cNvPicPr preferRelativeResize="0"/>
          <p:nvPr/>
        </p:nvPicPr>
        <p:blipFill>
          <a:blip r:embed="rId7">
            <a:alphaModFix/>
          </a:blip>
          <a:stretch>
            <a:fillRect/>
          </a:stretch>
        </p:blipFill>
        <p:spPr>
          <a:xfrm>
            <a:off x="4330775" y="2297939"/>
            <a:ext cx="1271025" cy="1016812"/>
          </a:xfrm>
          <a:prstGeom prst="rect">
            <a:avLst/>
          </a:prstGeom>
          <a:noFill/>
          <a:ln>
            <a:noFill/>
          </a:ln>
        </p:spPr>
      </p:pic>
      <p:pic>
        <p:nvPicPr>
          <p:cNvPr id="578" name="Google Shape;578;p31"/>
          <p:cNvPicPr preferRelativeResize="0"/>
          <p:nvPr/>
        </p:nvPicPr>
        <p:blipFill>
          <a:blip r:embed="rId8">
            <a:alphaModFix/>
          </a:blip>
          <a:stretch>
            <a:fillRect/>
          </a:stretch>
        </p:blipFill>
        <p:spPr>
          <a:xfrm>
            <a:off x="683815" y="2219700"/>
            <a:ext cx="841034" cy="1173300"/>
          </a:xfrm>
          <a:prstGeom prst="rect">
            <a:avLst/>
          </a:prstGeom>
          <a:noFill/>
          <a:ln>
            <a:noFill/>
          </a:ln>
        </p:spPr>
      </p:pic>
      <p:pic>
        <p:nvPicPr>
          <p:cNvPr id="579" name="Google Shape;579;p31"/>
          <p:cNvPicPr preferRelativeResize="0"/>
          <p:nvPr/>
        </p:nvPicPr>
        <p:blipFill rotWithShape="1">
          <a:blip r:embed="rId9">
            <a:alphaModFix/>
          </a:blip>
          <a:srcRect b="15321" l="0" r="0" t="8978"/>
          <a:stretch/>
        </p:blipFill>
        <p:spPr>
          <a:xfrm>
            <a:off x="2594780" y="2269000"/>
            <a:ext cx="945958" cy="1074700"/>
          </a:xfrm>
          <a:prstGeom prst="rect">
            <a:avLst/>
          </a:prstGeom>
          <a:noFill/>
          <a:ln>
            <a:noFill/>
          </a:ln>
        </p:spPr>
      </p:pic>
      <p:cxnSp>
        <p:nvCxnSpPr>
          <p:cNvPr id="580" name="Google Shape;580;p31"/>
          <p:cNvCxnSpPr/>
          <p:nvPr/>
        </p:nvCxnSpPr>
        <p:spPr>
          <a:xfrm>
            <a:off x="5683700" y="2905150"/>
            <a:ext cx="571500" cy="346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b="14965" l="0" r="0" t="0"/>
          <a:stretch/>
        </p:blipFill>
        <p:spPr>
          <a:xfrm>
            <a:off x="0" y="0"/>
            <a:ext cx="9144000" cy="1424600"/>
          </a:xfrm>
          <a:prstGeom prst="rect">
            <a:avLst/>
          </a:prstGeom>
          <a:noFill/>
          <a:ln>
            <a:noFill/>
          </a:ln>
        </p:spPr>
      </p:pic>
      <p:sp>
        <p:nvSpPr>
          <p:cNvPr id="95" name="Google Shape;95;p14"/>
          <p:cNvSpPr txBox="1"/>
          <p:nvPr>
            <p:ph type="ctrTitle"/>
          </p:nvPr>
        </p:nvSpPr>
        <p:spPr>
          <a:xfrm>
            <a:off x="122850" y="514425"/>
            <a:ext cx="8898300" cy="344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0000"/>
                </a:solidFill>
                <a:latin typeface="Lato"/>
                <a:ea typeface="Lato"/>
                <a:cs typeface="Lato"/>
                <a:sym typeface="Lato"/>
              </a:rPr>
              <a:t>OBJECTIVES:</a:t>
            </a:r>
            <a:endParaRPr sz="2000">
              <a:solidFill>
                <a:srgbClr val="000000"/>
              </a:solidFill>
              <a:latin typeface="Lato"/>
              <a:ea typeface="Lato"/>
              <a:cs typeface="Lato"/>
              <a:sym typeface="Lato"/>
            </a:endParaRPr>
          </a:p>
          <a:p>
            <a:pPr indent="0" lvl="0" marL="0" rtl="0" algn="l">
              <a:lnSpc>
                <a:spcPct val="115000"/>
              </a:lnSpc>
              <a:spcBef>
                <a:spcPts val="0"/>
              </a:spcBef>
              <a:spcAft>
                <a:spcPts val="0"/>
              </a:spcAft>
              <a:buNone/>
            </a:pPr>
            <a:r>
              <a:rPr b="0" lang="en" sz="2000">
                <a:solidFill>
                  <a:srgbClr val="000000"/>
                </a:solidFill>
                <a:latin typeface="Lato"/>
                <a:ea typeface="Lato"/>
                <a:cs typeface="Lato"/>
                <a:sym typeface="Lato"/>
              </a:rPr>
              <a:t>After this lesson, students will be able to:</a:t>
            </a:r>
            <a:endParaRPr b="0" sz="2000">
              <a:solidFill>
                <a:srgbClr val="000000"/>
              </a:solidFill>
              <a:latin typeface="Lato"/>
              <a:ea typeface="Lato"/>
              <a:cs typeface="Lato"/>
              <a:sym typeface="Lato"/>
            </a:endParaRPr>
          </a:p>
          <a:p>
            <a:pPr indent="-355600" lvl="0" marL="457200" rtl="0" algn="l">
              <a:lnSpc>
                <a:spcPct val="115000"/>
              </a:lnSpc>
              <a:spcBef>
                <a:spcPts val="0"/>
              </a:spcBef>
              <a:spcAft>
                <a:spcPts val="0"/>
              </a:spcAft>
              <a:buClr>
                <a:srgbClr val="000000"/>
              </a:buClr>
              <a:buSzPts val="2000"/>
              <a:buFont typeface="Calibri"/>
              <a:buChar char="●"/>
            </a:pPr>
            <a:r>
              <a:rPr lang="en" sz="2000">
                <a:solidFill>
                  <a:srgbClr val="000000"/>
                </a:solidFill>
                <a:latin typeface="Lato"/>
                <a:ea typeface="Lato"/>
                <a:cs typeface="Lato"/>
                <a:sym typeface="Lato"/>
              </a:rPr>
              <a:t>Detail</a:t>
            </a:r>
            <a:r>
              <a:rPr b="0" lang="en" sz="2000">
                <a:solidFill>
                  <a:srgbClr val="000000"/>
                </a:solidFill>
                <a:latin typeface="Lato"/>
                <a:ea typeface="Lato"/>
                <a:cs typeface="Lato"/>
                <a:sym typeface="Lato"/>
              </a:rPr>
              <a:t> the general steps of the nitrogen cycle and nitrogen fixation. </a:t>
            </a:r>
            <a:endParaRPr b="0" sz="2000">
              <a:solidFill>
                <a:srgbClr val="000000"/>
              </a:solidFill>
              <a:latin typeface="Lato"/>
              <a:ea typeface="Lato"/>
              <a:cs typeface="Lato"/>
              <a:sym typeface="Lato"/>
            </a:endParaRPr>
          </a:p>
          <a:p>
            <a:pPr indent="-355600" lvl="0" marL="457200" rtl="0" algn="l">
              <a:lnSpc>
                <a:spcPct val="115000"/>
              </a:lnSpc>
              <a:spcBef>
                <a:spcPts val="0"/>
              </a:spcBef>
              <a:spcAft>
                <a:spcPts val="0"/>
              </a:spcAft>
              <a:buClr>
                <a:srgbClr val="000000"/>
              </a:buClr>
              <a:buSzPts val="2000"/>
              <a:buFont typeface="Calibri"/>
              <a:buChar char="●"/>
            </a:pPr>
            <a:r>
              <a:rPr lang="en" sz="2000">
                <a:solidFill>
                  <a:srgbClr val="000000"/>
                </a:solidFill>
                <a:latin typeface="Lato"/>
                <a:ea typeface="Lato"/>
                <a:cs typeface="Lato"/>
                <a:sym typeface="Lato"/>
              </a:rPr>
              <a:t>Describe</a:t>
            </a:r>
            <a:r>
              <a:rPr b="0" lang="en" sz="2000">
                <a:solidFill>
                  <a:srgbClr val="000000"/>
                </a:solidFill>
                <a:latin typeface="Lato"/>
                <a:ea typeface="Lato"/>
                <a:cs typeface="Lato"/>
                <a:sym typeface="Lato"/>
              </a:rPr>
              <a:t> the symbiotic relationship between nitrogen-fixing bacteria and plants.</a:t>
            </a:r>
            <a:endParaRPr b="0" sz="2000">
              <a:solidFill>
                <a:srgbClr val="000000"/>
              </a:solidFill>
              <a:latin typeface="Lato"/>
              <a:ea typeface="Lato"/>
              <a:cs typeface="Lato"/>
              <a:sym typeface="Lato"/>
            </a:endParaRPr>
          </a:p>
          <a:p>
            <a:pPr indent="0" lvl="0" marL="0" rtl="0" algn="l">
              <a:lnSpc>
                <a:spcPct val="115000"/>
              </a:lnSpc>
              <a:spcBef>
                <a:spcPts val="0"/>
              </a:spcBef>
              <a:spcAft>
                <a:spcPts val="0"/>
              </a:spcAft>
              <a:buNone/>
            </a:pPr>
            <a:r>
              <a:t/>
            </a:r>
            <a:endParaRPr b="0" sz="2000">
              <a:solidFill>
                <a:srgbClr val="000000"/>
              </a:solidFill>
              <a:latin typeface="Lato"/>
              <a:ea typeface="Lato"/>
              <a:cs typeface="Lato"/>
              <a:sym typeface="Lato"/>
            </a:endParaRPr>
          </a:p>
          <a:p>
            <a:pPr indent="0" lvl="0" marL="0" rtl="0" algn="l">
              <a:lnSpc>
                <a:spcPct val="115000"/>
              </a:lnSpc>
              <a:spcBef>
                <a:spcPts val="0"/>
              </a:spcBef>
              <a:spcAft>
                <a:spcPts val="0"/>
              </a:spcAft>
              <a:buNone/>
            </a:pPr>
            <a:r>
              <a:rPr lang="en" sz="2000">
                <a:solidFill>
                  <a:srgbClr val="000000"/>
                </a:solidFill>
                <a:latin typeface="Lato"/>
                <a:ea typeface="Lato"/>
                <a:cs typeface="Lato"/>
                <a:sym typeface="Lato"/>
              </a:rPr>
              <a:t>ASSESSMENTS:</a:t>
            </a:r>
            <a:endParaRPr sz="2000">
              <a:solidFill>
                <a:srgbClr val="000000"/>
              </a:solidFill>
              <a:latin typeface="Lato"/>
              <a:ea typeface="Lato"/>
              <a:cs typeface="Lato"/>
              <a:sym typeface="Lato"/>
            </a:endParaRPr>
          </a:p>
          <a:p>
            <a:pPr indent="0" lvl="0" marL="0" rtl="0" algn="l">
              <a:lnSpc>
                <a:spcPct val="115000"/>
              </a:lnSpc>
              <a:spcBef>
                <a:spcPts val="0"/>
              </a:spcBef>
              <a:spcAft>
                <a:spcPts val="0"/>
              </a:spcAft>
              <a:buNone/>
            </a:pPr>
            <a:r>
              <a:rPr b="0" lang="en" sz="2000">
                <a:solidFill>
                  <a:srgbClr val="000000"/>
                </a:solidFill>
                <a:latin typeface="Lato"/>
                <a:ea typeface="Lato"/>
                <a:cs typeface="Lato"/>
                <a:sym typeface="Lato"/>
              </a:rPr>
              <a:t>During this lesson, students will:</a:t>
            </a:r>
            <a:endParaRPr b="0" sz="2000">
              <a:solidFill>
                <a:srgbClr val="000000"/>
              </a:solidFill>
              <a:latin typeface="Lato"/>
              <a:ea typeface="Lato"/>
              <a:cs typeface="Lato"/>
              <a:sym typeface="Lato"/>
            </a:endParaRPr>
          </a:p>
          <a:p>
            <a:pPr indent="-355600" lvl="0" marL="457200" rtl="0" algn="l">
              <a:lnSpc>
                <a:spcPct val="115000"/>
              </a:lnSpc>
              <a:spcBef>
                <a:spcPts val="0"/>
              </a:spcBef>
              <a:spcAft>
                <a:spcPts val="0"/>
              </a:spcAft>
              <a:buClr>
                <a:srgbClr val="000000"/>
              </a:buClr>
              <a:buSzPts val="2000"/>
              <a:buFont typeface="Lato"/>
              <a:buChar char="●"/>
            </a:pPr>
            <a:r>
              <a:rPr b="0" lang="en" sz="2000">
                <a:solidFill>
                  <a:srgbClr val="000000"/>
                </a:solidFill>
                <a:latin typeface="Lato"/>
                <a:ea typeface="Lato"/>
                <a:cs typeface="Lato"/>
                <a:sym typeface="Lato"/>
              </a:rPr>
              <a:t>Learn about the nitrogen cycle.</a:t>
            </a:r>
            <a:endParaRPr b="0" sz="2000">
              <a:solidFill>
                <a:srgbClr val="000000"/>
              </a:solidFill>
              <a:latin typeface="Lato"/>
              <a:ea typeface="Lato"/>
              <a:cs typeface="Lato"/>
              <a:sym typeface="Lato"/>
            </a:endParaRPr>
          </a:p>
          <a:p>
            <a:pPr indent="-355600" lvl="0" marL="457200" rtl="0" algn="l">
              <a:lnSpc>
                <a:spcPct val="115000"/>
              </a:lnSpc>
              <a:spcBef>
                <a:spcPts val="0"/>
              </a:spcBef>
              <a:spcAft>
                <a:spcPts val="0"/>
              </a:spcAft>
              <a:buClr>
                <a:srgbClr val="000000"/>
              </a:buClr>
              <a:buSzPts val="2000"/>
              <a:buFont typeface="Lato"/>
              <a:buChar char="●"/>
            </a:pPr>
            <a:r>
              <a:rPr b="0" lang="en" sz="2000">
                <a:solidFill>
                  <a:srgbClr val="000000"/>
                </a:solidFill>
                <a:latin typeface="Lato"/>
                <a:ea typeface="Lato"/>
                <a:cs typeface="Lato"/>
                <a:sym typeface="Lato"/>
              </a:rPr>
              <a:t>Focus on nitrogen fixation as a crucial step in the cycling of nitrogen through the biosphere. </a:t>
            </a:r>
            <a:endParaRPr b="0" sz="20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pic>
        <p:nvPicPr>
          <p:cNvPr id="585" name="Google Shape;585;p32"/>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586" name="Google Shape;586;p32"/>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a:t>
            </a:r>
            <a:endParaRPr/>
          </a:p>
        </p:txBody>
      </p:sp>
      <p:pic>
        <p:nvPicPr>
          <p:cNvPr id="587" name="Google Shape;587;p32"/>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588" name="Google Shape;588;p32"/>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589" name="Google Shape;589;p32"/>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590" name="Google Shape;590;p32"/>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591" name="Google Shape;591;p32"/>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592" name="Google Shape;592;p32"/>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593" name="Google Shape;593;p32"/>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594" name="Google Shape;594;p32"/>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595" name="Google Shape;595;p32"/>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596" name="Google Shape;596;p32"/>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597" name="Google Shape;597;p32"/>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598" name="Google Shape;598;p32"/>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599" name="Google Shape;599;p32"/>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600" name="Google Shape;600;p32"/>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601" name="Google Shape;601;p32"/>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602" name="Google Shape;602;p32"/>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603" name="Google Shape;603;p32"/>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604" name="Google Shape;604;p32"/>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605" name="Google Shape;605;p32"/>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606" name="Google Shape;606;p32"/>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607" name="Google Shape;607;p32"/>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608" name="Google Shape;608;p32"/>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609" name="Google Shape;609;p32"/>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610" name="Google Shape;610;p32"/>
          <p:cNvGrpSpPr/>
          <p:nvPr/>
        </p:nvGrpSpPr>
        <p:grpSpPr>
          <a:xfrm>
            <a:off x="5283837" y="1025825"/>
            <a:ext cx="596200" cy="586477"/>
            <a:chOff x="1300725" y="1807975"/>
            <a:chExt cx="596200" cy="586477"/>
          </a:xfrm>
        </p:grpSpPr>
        <p:pic>
          <p:nvPicPr>
            <p:cNvPr id="611" name="Google Shape;611;p32"/>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612" name="Google Shape;612;p32"/>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613" name="Google Shape;613;p32"/>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614" name="Google Shape;614;p32"/>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615" name="Google Shape;615;p32"/>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616" name="Google Shape;616;p32"/>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617" name="Google Shape;617;p32"/>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2"/>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9" name="Google Shape;619;p32"/>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620" name="Google Shape;620;p32"/>
          <p:cNvSpPr txBox="1"/>
          <p:nvPr/>
        </p:nvSpPr>
        <p:spPr>
          <a:xfrm>
            <a:off x="4406849" y="727525"/>
            <a:ext cx="20694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Nitrogen in atmosphere</a:t>
            </a:r>
            <a:endParaRPr>
              <a:latin typeface="Lato"/>
              <a:ea typeface="Lato"/>
              <a:cs typeface="Lato"/>
              <a:sym typeface="Lato"/>
            </a:endParaRPr>
          </a:p>
        </p:txBody>
      </p:sp>
      <p:sp>
        <p:nvSpPr>
          <p:cNvPr id="621" name="Google Shape;621;p32"/>
          <p:cNvSpPr txBox="1"/>
          <p:nvPr/>
        </p:nvSpPr>
        <p:spPr>
          <a:xfrm>
            <a:off x="2656300" y="2049675"/>
            <a:ext cx="1476300" cy="3426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Animal proteins</a:t>
            </a:r>
            <a:endParaRPr b="1">
              <a:latin typeface="Lato"/>
              <a:ea typeface="Lato"/>
              <a:cs typeface="Lato"/>
              <a:sym typeface="Lato"/>
            </a:endParaRPr>
          </a:p>
        </p:txBody>
      </p:sp>
      <p:sp>
        <p:nvSpPr>
          <p:cNvPr id="622" name="Google Shape;622;p32"/>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623" name="Google Shape;623;p32"/>
          <p:cNvCxnSpPr>
            <a:stCxn id="587" idx="0"/>
          </p:cNvCxnSpPr>
          <p:nvPr/>
        </p:nvCxnSpPr>
        <p:spPr>
          <a:xfrm flipH="1" rot="5400000">
            <a:off x="4958762" y="2447100"/>
            <a:ext cx="511500" cy="880800"/>
          </a:xfrm>
          <a:prstGeom prst="curvedConnector2">
            <a:avLst/>
          </a:prstGeom>
          <a:noFill/>
          <a:ln cap="flat" cmpd="sng" w="76200">
            <a:solidFill>
              <a:srgbClr val="6D9EEB"/>
            </a:solidFill>
            <a:prstDash val="solid"/>
            <a:round/>
            <a:headEnd len="med" w="med" type="none"/>
            <a:tailEnd len="med" w="med" type="triangle"/>
          </a:ln>
        </p:spPr>
      </p:cxnSp>
      <p:cxnSp>
        <p:nvCxnSpPr>
          <p:cNvPr id="624" name="Google Shape;624;p32"/>
          <p:cNvCxnSpPr>
            <a:endCxn id="622" idx="3"/>
          </p:cNvCxnSpPr>
          <p:nvPr/>
        </p:nvCxnSpPr>
        <p:spPr>
          <a:xfrm flipH="1">
            <a:off x="3371600" y="3439775"/>
            <a:ext cx="1941000" cy="821100"/>
          </a:xfrm>
          <a:prstGeom prst="curvedConnector3">
            <a:avLst>
              <a:gd fmla="val 50000" name="adj1"/>
            </a:avLst>
          </a:prstGeom>
          <a:noFill/>
          <a:ln cap="flat" cmpd="sng" w="9525">
            <a:solidFill>
              <a:srgbClr val="6D9EEB"/>
            </a:solidFill>
            <a:prstDash val="solid"/>
            <a:round/>
            <a:headEnd len="med" w="med" type="none"/>
            <a:tailEnd len="med" w="med" type="triangle"/>
          </a:ln>
        </p:spPr>
      </p:cxnSp>
      <p:cxnSp>
        <p:nvCxnSpPr>
          <p:cNvPr id="625" name="Google Shape;625;p32"/>
          <p:cNvCxnSpPr>
            <a:stCxn id="619" idx="1"/>
            <a:endCxn id="622" idx="0"/>
          </p:cNvCxnSpPr>
          <p:nvPr/>
        </p:nvCxnSpPr>
        <p:spPr>
          <a:xfrm flipH="1">
            <a:off x="1774838" y="2738536"/>
            <a:ext cx="804300" cy="1350900"/>
          </a:xfrm>
          <a:prstGeom prst="curvedConnector2">
            <a:avLst/>
          </a:prstGeom>
          <a:noFill/>
          <a:ln cap="flat" cmpd="sng" w="9525">
            <a:solidFill>
              <a:srgbClr val="6D9EEB"/>
            </a:solidFill>
            <a:prstDash val="solid"/>
            <a:round/>
            <a:headEnd len="med" w="med" type="none"/>
            <a:tailEnd len="med" w="med" type="triangle"/>
          </a:ln>
        </p:spPr>
      </p:cxnSp>
      <p:cxnSp>
        <p:nvCxnSpPr>
          <p:cNvPr id="626" name="Google Shape;626;p32"/>
          <p:cNvCxnSpPr>
            <a:endCxn id="620" idx="1"/>
          </p:cNvCxnSpPr>
          <p:nvPr/>
        </p:nvCxnSpPr>
        <p:spPr>
          <a:xfrm rot="-5400000">
            <a:off x="1171649" y="939025"/>
            <a:ext cx="3275400" cy="3195000"/>
          </a:xfrm>
          <a:prstGeom prst="curvedConnector2">
            <a:avLst/>
          </a:prstGeom>
          <a:noFill/>
          <a:ln cap="flat" cmpd="sng" w="9525">
            <a:solidFill>
              <a:srgbClr val="6D9EEB"/>
            </a:solidFill>
            <a:prstDash val="solid"/>
            <a:round/>
            <a:headEnd len="med" w="med" type="none"/>
            <a:tailEnd len="med" w="med" type="triangle"/>
          </a:ln>
        </p:spPr>
      </p:cxnSp>
      <p:cxnSp>
        <p:nvCxnSpPr>
          <p:cNvPr id="627" name="Google Shape;627;p32"/>
          <p:cNvCxnSpPr>
            <a:stCxn id="620"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628" name="Google Shape;628;p32"/>
          <p:cNvCxnSpPr/>
          <p:nvPr/>
        </p:nvCxnSpPr>
        <p:spPr>
          <a:xfrm rot="10800000">
            <a:off x="6487725" y="3721150"/>
            <a:ext cx="183600" cy="1077300"/>
          </a:xfrm>
          <a:prstGeom prst="straightConnector1">
            <a:avLst/>
          </a:prstGeom>
          <a:noFill/>
          <a:ln cap="flat" cmpd="sng" w="9525">
            <a:solidFill>
              <a:srgbClr val="6D9EEB"/>
            </a:solidFill>
            <a:prstDash val="solid"/>
            <a:round/>
            <a:headEnd len="med" w="med" type="none"/>
            <a:tailEnd len="med" w="med" type="triangle"/>
          </a:ln>
        </p:spPr>
      </p:cxnSp>
      <p:sp>
        <p:nvSpPr>
          <p:cNvPr id="629" name="Google Shape;629;p32"/>
          <p:cNvSpPr txBox="1"/>
          <p:nvPr/>
        </p:nvSpPr>
        <p:spPr>
          <a:xfrm>
            <a:off x="5647150" y="2952371"/>
            <a:ext cx="1206900" cy="246900"/>
          </a:xfrm>
          <a:prstGeom prst="rect">
            <a:avLst/>
          </a:prstGeom>
          <a:noFill/>
          <a:ln cap="flat" cmpd="sng" w="38100">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b="1" lang="en">
                <a:latin typeface="Lato"/>
                <a:ea typeface="Lato"/>
                <a:cs typeface="Lato"/>
                <a:sym typeface="Lato"/>
              </a:rPr>
              <a:t>Plant proteins</a:t>
            </a:r>
            <a:endParaRPr b="1">
              <a:latin typeface="Lato"/>
              <a:ea typeface="Lato"/>
              <a:cs typeface="Lato"/>
              <a:sym typeface="Lato"/>
            </a:endParaRPr>
          </a:p>
        </p:txBody>
      </p:sp>
      <p:sp>
        <p:nvSpPr>
          <p:cNvPr id="630" name="Google Shape;630;p32"/>
          <p:cNvSpPr txBox="1"/>
          <p:nvPr/>
        </p:nvSpPr>
        <p:spPr>
          <a:xfrm>
            <a:off x="4776788" y="4848050"/>
            <a:ext cx="2806800" cy="23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a:solidFill>
                  <a:srgbClr val="FFFFFF"/>
                </a:solidFill>
                <a:latin typeface="Lato"/>
                <a:ea typeface="Lato"/>
                <a:cs typeface="Lato"/>
                <a:sym typeface="Lato"/>
              </a:rPr>
              <a:t>Bacteria “fix” nitrogen for plants</a:t>
            </a:r>
            <a:endParaRPr>
              <a:solidFill>
                <a:srgbClr val="FFFFFF"/>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33"/>
          <p:cNvSpPr txBox="1"/>
          <p:nvPr>
            <p:ph type="title"/>
          </p:nvPr>
        </p:nvSpPr>
        <p:spPr>
          <a:xfrm>
            <a:off x="112025" y="583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bake some bread...</a:t>
            </a:r>
            <a:endParaRPr/>
          </a:p>
        </p:txBody>
      </p:sp>
      <p:pic>
        <p:nvPicPr>
          <p:cNvPr id="636" name="Google Shape;636;p33"/>
          <p:cNvPicPr preferRelativeResize="0"/>
          <p:nvPr/>
        </p:nvPicPr>
        <p:blipFill>
          <a:blip r:embed="rId3">
            <a:alphaModFix/>
          </a:blip>
          <a:stretch>
            <a:fillRect/>
          </a:stretch>
        </p:blipFill>
        <p:spPr>
          <a:xfrm>
            <a:off x="1171614" y="2304000"/>
            <a:ext cx="841034" cy="1173300"/>
          </a:xfrm>
          <a:prstGeom prst="rect">
            <a:avLst/>
          </a:prstGeom>
          <a:noFill/>
          <a:ln>
            <a:noFill/>
          </a:ln>
        </p:spPr>
      </p:pic>
      <p:cxnSp>
        <p:nvCxnSpPr>
          <p:cNvPr id="637" name="Google Shape;637;p33"/>
          <p:cNvCxnSpPr/>
          <p:nvPr/>
        </p:nvCxnSpPr>
        <p:spPr>
          <a:xfrm>
            <a:off x="2460625" y="2889138"/>
            <a:ext cx="780300" cy="3000"/>
          </a:xfrm>
          <a:prstGeom prst="straightConnector1">
            <a:avLst/>
          </a:prstGeom>
          <a:noFill/>
          <a:ln cap="flat" cmpd="sng" w="9525">
            <a:solidFill>
              <a:schemeClr val="dk2"/>
            </a:solidFill>
            <a:prstDash val="solid"/>
            <a:round/>
            <a:headEnd len="med" w="med" type="none"/>
            <a:tailEnd len="med" w="med" type="triangle"/>
          </a:ln>
        </p:spPr>
      </p:cxnSp>
      <p:pic>
        <p:nvPicPr>
          <p:cNvPr id="638" name="Google Shape;638;p33"/>
          <p:cNvPicPr preferRelativeResize="0"/>
          <p:nvPr/>
        </p:nvPicPr>
        <p:blipFill rotWithShape="1">
          <a:blip r:embed="rId4">
            <a:alphaModFix/>
          </a:blip>
          <a:srcRect b="15321" l="0" r="0" t="8978"/>
          <a:stretch/>
        </p:blipFill>
        <p:spPr>
          <a:xfrm>
            <a:off x="4099018" y="2353300"/>
            <a:ext cx="945958" cy="1074700"/>
          </a:xfrm>
          <a:prstGeom prst="rect">
            <a:avLst/>
          </a:prstGeom>
          <a:noFill/>
          <a:ln>
            <a:noFill/>
          </a:ln>
        </p:spPr>
      </p:pic>
      <p:sp>
        <p:nvSpPr>
          <p:cNvPr id="639" name="Google Shape;639;p33"/>
          <p:cNvSpPr txBox="1"/>
          <p:nvPr>
            <p:ph idx="1" type="body"/>
          </p:nvPr>
        </p:nvSpPr>
        <p:spPr>
          <a:xfrm>
            <a:off x="0" y="1206850"/>
            <a:ext cx="9144000" cy="1365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If you were to add leftover bread to a compost pile,  which gets added back to the soil, it could be used to grow wheat</a:t>
            </a:r>
            <a:r>
              <a:rPr lang="en" sz="2000"/>
              <a:t>. Then, you could make more flour and the cycle would repeat!</a:t>
            </a:r>
            <a:endParaRPr sz="2000"/>
          </a:p>
        </p:txBody>
      </p:sp>
      <p:pic>
        <p:nvPicPr>
          <p:cNvPr id="640" name="Google Shape;640;p33"/>
          <p:cNvPicPr preferRelativeResize="0"/>
          <p:nvPr/>
        </p:nvPicPr>
        <p:blipFill>
          <a:blip r:embed="rId5">
            <a:alphaModFix/>
          </a:blip>
          <a:stretch>
            <a:fillRect/>
          </a:stretch>
        </p:blipFill>
        <p:spPr>
          <a:xfrm>
            <a:off x="7131350" y="2303989"/>
            <a:ext cx="1271025" cy="1016812"/>
          </a:xfrm>
          <a:prstGeom prst="rect">
            <a:avLst/>
          </a:prstGeom>
          <a:noFill/>
          <a:ln>
            <a:noFill/>
          </a:ln>
        </p:spPr>
      </p:pic>
      <p:cxnSp>
        <p:nvCxnSpPr>
          <p:cNvPr id="641" name="Google Shape;641;p33"/>
          <p:cNvCxnSpPr/>
          <p:nvPr/>
        </p:nvCxnSpPr>
        <p:spPr>
          <a:xfrm flipH="1" rot="10800000">
            <a:off x="5905025" y="2889138"/>
            <a:ext cx="733200" cy="3000"/>
          </a:xfrm>
          <a:prstGeom prst="straightConnector1">
            <a:avLst/>
          </a:prstGeom>
          <a:noFill/>
          <a:ln cap="flat" cmpd="sng" w="9525">
            <a:solidFill>
              <a:schemeClr val="dk2"/>
            </a:solidFill>
            <a:prstDash val="solid"/>
            <a:round/>
            <a:headEnd len="med" w="med" type="none"/>
            <a:tailEnd len="med" w="med" type="triangle"/>
          </a:ln>
        </p:spPr>
      </p:cxnSp>
      <p:pic>
        <p:nvPicPr>
          <p:cNvPr id="642" name="Google Shape;642;p33"/>
          <p:cNvPicPr preferRelativeResize="0"/>
          <p:nvPr/>
        </p:nvPicPr>
        <p:blipFill>
          <a:blip r:embed="rId6">
            <a:alphaModFix/>
          </a:blip>
          <a:stretch>
            <a:fillRect/>
          </a:stretch>
        </p:blipFill>
        <p:spPr>
          <a:xfrm>
            <a:off x="3463600" y="3568447"/>
            <a:ext cx="2216775" cy="1479702"/>
          </a:xfrm>
          <a:prstGeom prst="rect">
            <a:avLst/>
          </a:prstGeom>
          <a:noFill/>
          <a:ln>
            <a:noFill/>
          </a:ln>
        </p:spPr>
      </p:pic>
      <p:cxnSp>
        <p:nvCxnSpPr>
          <p:cNvPr id="643" name="Google Shape;643;p33"/>
          <p:cNvCxnSpPr>
            <a:stCxn id="640" idx="2"/>
            <a:endCxn id="642" idx="3"/>
          </p:cNvCxnSpPr>
          <p:nvPr/>
        </p:nvCxnSpPr>
        <p:spPr>
          <a:xfrm rot="5400000">
            <a:off x="6229813" y="2771350"/>
            <a:ext cx="987600" cy="2086500"/>
          </a:xfrm>
          <a:prstGeom prst="bentConnector2">
            <a:avLst/>
          </a:prstGeom>
          <a:noFill/>
          <a:ln cap="flat" cmpd="sng" w="9525">
            <a:solidFill>
              <a:schemeClr val="dk2"/>
            </a:solidFill>
            <a:prstDash val="solid"/>
            <a:round/>
            <a:headEnd len="med" w="med" type="none"/>
            <a:tailEnd len="med" w="med" type="triangle"/>
          </a:ln>
        </p:spPr>
      </p:cxnSp>
      <p:cxnSp>
        <p:nvCxnSpPr>
          <p:cNvPr id="644" name="Google Shape;644;p33"/>
          <p:cNvCxnSpPr>
            <a:stCxn id="642" idx="1"/>
            <a:endCxn id="636" idx="2"/>
          </p:cNvCxnSpPr>
          <p:nvPr/>
        </p:nvCxnSpPr>
        <p:spPr>
          <a:xfrm rot="10800000">
            <a:off x="1592200" y="3477298"/>
            <a:ext cx="1871400" cy="831000"/>
          </a:xfrm>
          <a:prstGeom prst="bentConnector2">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1000"/>
                                        <p:tgtEl>
                                          <p:spTgt spid="643"/>
                                        </p:tgtEl>
                                      </p:cBhvr>
                                    </p:animEffect>
                                  </p:childTnLst>
                                </p:cTn>
                              </p:par>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1000"/>
                                        <p:tgtEl>
                                          <p:spTgt spid="6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pic>
        <p:nvPicPr>
          <p:cNvPr id="649" name="Google Shape;649;p34"/>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650" name="Google Shape;650;p34"/>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 </a:t>
            </a:r>
            <a:endParaRPr/>
          </a:p>
        </p:txBody>
      </p:sp>
      <p:pic>
        <p:nvPicPr>
          <p:cNvPr id="651" name="Google Shape;651;p34"/>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652" name="Google Shape;652;p34"/>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653" name="Google Shape;653;p34"/>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654" name="Google Shape;654;p34"/>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655" name="Google Shape;655;p34"/>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656" name="Google Shape;656;p34"/>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657" name="Google Shape;657;p34"/>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658" name="Google Shape;658;p34"/>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659" name="Google Shape;659;p34"/>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660" name="Google Shape;660;p34"/>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661" name="Google Shape;661;p34"/>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662" name="Google Shape;662;p34"/>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663" name="Google Shape;663;p34"/>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664" name="Google Shape;664;p34"/>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665" name="Google Shape;665;p34"/>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666" name="Google Shape;666;p34"/>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667" name="Google Shape;667;p34"/>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668" name="Google Shape;668;p34"/>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669" name="Google Shape;669;p34"/>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670" name="Google Shape;670;p34"/>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671" name="Google Shape;671;p34"/>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672" name="Google Shape;672;p34"/>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673" name="Google Shape;673;p34"/>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674" name="Google Shape;674;p34"/>
          <p:cNvGrpSpPr/>
          <p:nvPr/>
        </p:nvGrpSpPr>
        <p:grpSpPr>
          <a:xfrm>
            <a:off x="5283837" y="1025825"/>
            <a:ext cx="596200" cy="586477"/>
            <a:chOff x="1300725" y="1807975"/>
            <a:chExt cx="596200" cy="586477"/>
          </a:xfrm>
        </p:grpSpPr>
        <p:pic>
          <p:nvPicPr>
            <p:cNvPr id="675" name="Google Shape;675;p34"/>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676" name="Google Shape;676;p34"/>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677" name="Google Shape;677;p34"/>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678" name="Google Shape;678;p34"/>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679" name="Google Shape;679;p34"/>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680" name="Google Shape;680;p34"/>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681" name="Google Shape;681;p34"/>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3" name="Google Shape;683;p34"/>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684" name="Google Shape;684;p34"/>
          <p:cNvSpPr txBox="1"/>
          <p:nvPr/>
        </p:nvSpPr>
        <p:spPr>
          <a:xfrm>
            <a:off x="4406849" y="727525"/>
            <a:ext cx="20694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Nitrogen in atmosphere</a:t>
            </a:r>
            <a:endParaRPr>
              <a:latin typeface="Lato"/>
              <a:ea typeface="Lato"/>
              <a:cs typeface="Lato"/>
              <a:sym typeface="Lato"/>
            </a:endParaRPr>
          </a:p>
        </p:txBody>
      </p:sp>
      <p:sp>
        <p:nvSpPr>
          <p:cNvPr id="685" name="Google Shape;685;p34"/>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686" name="Google Shape;686;p34"/>
          <p:cNvSpPr txBox="1"/>
          <p:nvPr/>
        </p:nvSpPr>
        <p:spPr>
          <a:xfrm>
            <a:off x="178100" y="4089575"/>
            <a:ext cx="3193500" cy="3426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ato"/>
                <a:ea typeface="Lato"/>
                <a:cs typeface="Lato"/>
                <a:sym typeface="Lato"/>
              </a:rPr>
              <a:t>Decaying matter and waste</a:t>
            </a:r>
            <a:endParaRPr b="1">
              <a:solidFill>
                <a:srgbClr val="FFFFFF"/>
              </a:solidFill>
              <a:latin typeface="Lato"/>
              <a:ea typeface="Lato"/>
              <a:cs typeface="Lato"/>
              <a:sym typeface="Lato"/>
            </a:endParaRPr>
          </a:p>
        </p:txBody>
      </p:sp>
      <p:cxnSp>
        <p:nvCxnSpPr>
          <p:cNvPr id="687" name="Google Shape;687;p34"/>
          <p:cNvCxnSpPr>
            <a:stCxn id="651" idx="0"/>
          </p:cNvCxnSpPr>
          <p:nvPr/>
        </p:nvCxnSpPr>
        <p:spPr>
          <a:xfrm flipH="1" rot="5400000">
            <a:off x="4958762" y="2447100"/>
            <a:ext cx="511500" cy="880800"/>
          </a:xfrm>
          <a:prstGeom prst="curvedConnector2">
            <a:avLst/>
          </a:prstGeom>
          <a:noFill/>
          <a:ln cap="flat" cmpd="sng" w="9525">
            <a:solidFill>
              <a:srgbClr val="6D9EEB"/>
            </a:solidFill>
            <a:prstDash val="solid"/>
            <a:round/>
            <a:headEnd len="med" w="med" type="none"/>
            <a:tailEnd len="med" w="med" type="triangle"/>
          </a:ln>
        </p:spPr>
      </p:cxnSp>
      <p:cxnSp>
        <p:nvCxnSpPr>
          <p:cNvPr id="688" name="Google Shape;688;p34"/>
          <p:cNvCxnSpPr>
            <a:endCxn id="686" idx="3"/>
          </p:cNvCxnSpPr>
          <p:nvPr/>
        </p:nvCxnSpPr>
        <p:spPr>
          <a:xfrm flipH="1">
            <a:off x="3371600" y="3439775"/>
            <a:ext cx="1941000" cy="821100"/>
          </a:xfrm>
          <a:prstGeom prst="curvedConnector3">
            <a:avLst>
              <a:gd fmla="val 50000" name="adj1"/>
            </a:avLst>
          </a:prstGeom>
          <a:noFill/>
          <a:ln cap="flat" cmpd="sng" w="76200">
            <a:solidFill>
              <a:srgbClr val="6D9EEB"/>
            </a:solidFill>
            <a:prstDash val="solid"/>
            <a:round/>
            <a:headEnd len="med" w="med" type="none"/>
            <a:tailEnd len="med" w="med" type="triangle"/>
          </a:ln>
        </p:spPr>
      </p:cxnSp>
      <p:cxnSp>
        <p:nvCxnSpPr>
          <p:cNvPr id="689" name="Google Shape;689;p34"/>
          <p:cNvCxnSpPr>
            <a:stCxn id="683" idx="1"/>
            <a:endCxn id="686" idx="0"/>
          </p:cNvCxnSpPr>
          <p:nvPr/>
        </p:nvCxnSpPr>
        <p:spPr>
          <a:xfrm flipH="1">
            <a:off x="1774838" y="2738536"/>
            <a:ext cx="804300" cy="1350900"/>
          </a:xfrm>
          <a:prstGeom prst="curvedConnector2">
            <a:avLst/>
          </a:prstGeom>
          <a:noFill/>
          <a:ln cap="flat" cmpd="sng" w="76200">
            <a:solidFill>
              <a:srgbClr val="6D9EEB"/>
            </a:solidFill>
            <a:prstDash val="solid"/>
            <a:round/>
            <a:headEnd len="med" w="med" type="none"/>
            <a:tailEnd len="med" w="med" type="triangle"/>
          </a:ln>
        </p:spPr>
      </p:cxnSp>
      <p:cxnSp>
        <p:nvCxnSpPr>
          <p:cNvPr id="690" name="Google Shape;690;p34"/>
          <p:cNvCxnSpPr>
            <a:endCxn id="684" idx="1"/>
          </p:cNvCxnSpPr>
          <p:nvPr/>
        </p:nvCxnSpPr>
        <p:spPr>
          <a:xfrm rot="-5400000">
            <a:off x="1171649" y="939025"/>
            <a:ext cx="3275400" cy="3195000"/>
          </a:xfrm>
          <a:prstGeom prst="curvedConnector2">
            <a:avLst/>
          </a:prstGeom>
          <a:noFill/>
          <a:ln cap="flat" cmpd="sng" w="9525">
            <a:solidFill>
              <a:srgbClr val="6D9EEB"/>
            </a:solidFill>
            <a:prstDash val="solid"/>
            <a:round/>
            <a:headEnd len="med" w="med" type="none"/>
            <a:tailEnd len="med" w="med" type="triangle"/>
          </a:ln>
        </p:spPr>
      </p:cxnSp>
      <p:cxnSp>
        <p:nvCxnSpPr>
          <p:cNvPr id="691" name="Google Shape;691;p34"/>
          <p:cNvCxnSpPr>
            <a:stCxn id="684"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692" name="Google Shape;692;p34"/>
          <p:cNvCxnSpPr/>
          <p:nvPr/>
        </p:nvCxnSpPr>
        <p:spPr>
          <a:xfrm rot="10800000">
            <a:off x="6487725" y="3721150"/>
            <a:ext cx="183600" cy="1077300"/>
          </a:xfrm>
          <a:prstGeom prst="straightConnector1">
            <a:avLst/>
          </a:prstGeom>
          <a:noFill/>
          <a:ln cap="flat" cmpd="sng" w="9525">
            <a:solidFill>
              <a:srgbClr val="6D9EEB"/>
            </a:solidFill>
            <a:prstDash val="solid"/>
            <a:round/>
            <a:headEnd len="med" w="med" type="none"/>
            <a:tailEnd len="med" w="med" type="triangle"/>
          </a:ln>
        </p:spPr>
      </p:cxnSp>
      <p:sp>
        <p:nvSpPr>
          <p:cNvPr id="693" name="Google Shape;693;p34"/>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
        <p:nvSpPr>
          <p:cNvPr id="694" name="Google Shape;694;p34"/>
          <p:cNvSpPr txBox="1"/>
          <p:nvPr/>
        </p:nvSpPr>
        <p:spPr>
          <a:xfrm>
            <a:off x="4776788" y="4848050"/>
            <a:ext cx="2806800" cy="23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a:solidFill>
                  <a:srgbClr val="FFFFFF"/>
                </a:solidFill>
                <a:latin typeface="Lato"/>
                <a:ea typeface="Lato"/>
                <a:cs typeface="Lato"/>
                <a:sym typeface="Lato"/>
              </a:rPr>
              <a:t>Bacteria “fix” nitrogen for plants</a:t>
            </a:r>
            <a:endParaRPr>
              <a:solidFill>
                <a:srgbClr val="FFFFFF"/>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pic>
        <p:nvPicPr>
          <p:cNvPr id="699" name="Google Shape;699;p35"/>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700" name="Google Shape;700;p35"/>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 </a:t>
            </a:r>
            <a:endParaRPr/>
          </a:p>
        </p:txBody>
      </p:sp>
      <p:pic>
        <p:nvPicPr>
          <p:cNvPr id="701" name="Google Shape;701;p35"/>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702" name="Google Shape;702;p35"/>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703" name="Google Shape;703;p35"/>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704" name="Google Shape;704;p35"/>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705" name="Google Shape;705;p35"/>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706" name="Google Shape;706;p35"/>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707" name="Google Shape;707;p35"/>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708" name="Google Shape;708;p35"/>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709" name="Google Shape;709;p35"/>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710" name="Google Shape;710;p35"/>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711" name="Google Shape;711;p35"/>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712" name="Google Shape;712;p35"/>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713" name="Google Shape;713;p35"/>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714" name="Google Shape;714;p35"/>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715" name="Google Shape;715;p35"/>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716" name="Google Shape;716;p35"/>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717" name="Google Shape;717;p35"/>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718" name="Google Shape;718;p35"/>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719" name="Google Shape;719;p35"/>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720" name="Google Shape;720;p35"/>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721" name="Google Shape;721;p35"/>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722" name="Google Shape;722;p35"/>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723" name="Google Shape;723;p35"/>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724" name="Google Shape;724;p35"/>
          <p:cNvGrpSpPr/>
          <p:nvPr/>
        </p:nvGrpSpPr>
        <p:grpSpPr>
          <a:xfrm>
            <a:off x="5283837" y="1025825"/>
            <a:ext cx="596200" cy="586477"/>
            <a:chOff x="1300725" y="1807975"/>
            <a:chExt cx="596200" cy="586477"/>
          </a:xfrm>
        </p:grpSpPr>
        <p:pic>
          <p:nvPicPr>
            <p:cNvPr id="725" name="Google Shape;725;p35"/>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726" name="Google Shape;726;p35"/>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727" name="Google Shape;727;p35"/>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728" name="Google Shape;728;p35"/>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729" name="Google Shape;729;p35"/>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730" name="Google Shape;730;p35"/>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731" name="Google Shape;731;p35"/>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5"/>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3" name="Google Shape;733;p35"/>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734" name="Google Shape;734;p35"/>
          <p:cNvSpPr txBox="1"/>
          <p:nvPr/>
        </p:nvSpPr>
        <p:spPr>
          <a:xfrm>
            <a:off x="4406849" y="727525"/>
            <a:ext cx="2069400" cy="3426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Nitrogen in atmosphere</a:t>
            </a:r>
            <a:endParaRPr b="1">
              <a:latin typeface="Lato"/>
              <a:ea typeface="Lato"/>
              <a:cs typeface="Lato"/>
              <a:sym typeface="Lato"/>
            </a:endParaRPr>
          </a:p>
        </p:txBody>
      </p:sp>
      <p:sp>
        <p:nvSpPr>
          <p:cNvPr id="735" name="Google Shape;735;p35"/>
          <p:cNvSpPr txBox="1"/>
          <p:nvPr/>
        </p:nvSpPr>
        <p:spPr>
          <a:xfrm>
            <a:off x="4608090" y="4800888"/>
            <a:ext cx="33708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Bacteria “fix” nitrogen for plants</a:t>
            </a:r>
            <a:endParaRPr>
              <a:solidFill>
                <a:srgbClr val="FFFFFF"/>
              </a:solidFill>
              <a:latin typeface="Lato"/>
              <a:ea typeface="Lato"/>
              <a:cs typeface="Lato"/>
              <a:sym typeface="Lato"/>
            </a:endParaRPr>
          </a:p>
        </p:txBody>
      </p:sp>
      <p:sp>
        <p:nvSpPr>
          <p:cNvPr id="736" name="Google Shape;736;p35"/>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737" name="Google Shape;737;p35"/>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738" name="Google Shape;738;p35"/>
          <p:cNvCxnSpPr>
            <a:stCxn id="701" idx="0"/>
          </p:cNvCxnSpPr>
          <p:nvPr/>
        </p:nvCxnSpPr>
        <p:spPr>
          <a:xfrm flipH="1" rot="5400000">
            <a:off x="4958762" y="2447100"/>
            <a:ext cx="511500" cy="880800"/>
          </a:xfrm>
          <a:prstGeom prst="curvedConnector2">
            <a:avLst/>
          </a:prstGeom>
          <a:noFill/>
          <a:ln cap="flat" cmpd="sng" w="9525">
            <a:solidFill>
              <a:srgbClr val="6D9EEB"/>
            </a:solidFill>
            <a:prstDash val="solid"/>
            <a:round/>
            <a:headEnd len="med" w="med" type="none"/>
            <a:tailEnd len="med" w="med" type="triangle"/>
          </a:ln>
        </p:spPr>
      </p:cxnSp>
      <p:cxnSp>
        <p:nvCxnSpPr>
          <p:cNvPr id="739" name="Google Shape;739;p35"/>
          <p:cNvCxnSpPr>
            <a:endCxn id="737" idx="3"/>
          </p:cNvCxnSpPr>
          <p:nvPr/>
        </p:nvCxnSpPr>
        <p:spPr>
          <a:xfrm flipH="1">
            <a:off x="3371600" y="3439775"/>
            <a:ext cx="1941000" cy="821100"/>
          </a:xfrm>
          <a:prstGeom prst="curvedConnector3">
            <a:avLst>
              <a:gd fmla="val 50000" name="adj1"/>
            </a:avLst>
          </a:prstGeom>
          <a:noFill/>
          <a:ln cap="flat" cmpd="sng" w="9525">
            <a:solidFill>
              <a:srgbClr val="6D9EEB"/>
            </a:solidFill>
            <a:prstDash val="solid"/>
            <a:round/>
            <a:headEnd len="med" w="med" type="none"/>
            <a:tailEnd len="med" w="med" type="triangle"/>
          </a:ln>
        </p:spPr>
      </p:cxnSp>
      <p:cxnSp>
        <p:nvCxnSpPr>
          <p:cNvPr id="740" name="Google Shape;740;p35"/>
          <p:cNvCxnSpPr>
            <a:stCxn id="733" idx="1"/>
            <a:endCxn id="737" idx="0"/>
          </p:cNvCxnSpPr>
          <p:nvPr/>
        </p:nvCxnSpPr>
        <p:spPr>
          <a:xfrm flipH="1">
            <a:off x="1774838" y="2738536"/>
            <a:ext cx="804300" cy="1350900"/>
          </a:xfrm>
          <a:prstGeom prst="curvedConnector2">
            <a:avLst/>
          </a:prstGeom>
          <a:noFill/>
          <a:ln cap="flat" cmpd="sng" w="9525">
            <a:solidFill>
              <a:srgbClr val="6D9EEB"/>
            </a:solidFill>
            <a:prstDash val="solid"/>
            <a:round/>
            <a:headEnd len="med" w="med" type="none"/>
            <a:tailEnd len="med" w="med" type="triangle"/>
          </a:ln>
        </p:spPr>
      </p:cxnSp>
      <p:cxnSp>
        <p:nvCxnSpPr>
          <p:cNvPr id="741" name="Google Shape;741;p35"/>
          <p:cNvCxnSpPr>
            <a:endCxn id="734" idx="1"/>
          </p:cNvCxnSpPr>
          <p:nvPr/>
        </p:nvCxnSpPr>
        <p:spPr>
          <a:xfrm rot="-5400000">
            <a:off x="1171649" y="939025"/>
            <a:ext cx="3275400" cy="3195000"/>
          </a:xfrm>
          <a:prstGeom prst="curvedConnector2">
            <a:avLst/>
          </a:prstGeom>
          <a:noFill/>
          <a:ln cap="flat" cmpd="sng" w="76200">
            <a:solidFill>
              <a:srgbClr val="6D9EEB"/>
            </a:solidFill>
            <a:prstDash val="solid"/>
            <a:round/>
            <a:headEnd len="med" w="med" type="none"/>
            <a:tailEnd len="med" w="med" type="triangle"/>
          </a:ln>
        </p:spPr>
      </p:cxnSp>
      <p:cxnSp>
        <p:nvCxnSpPr>
          <p:cNvPr id="742" name="Google Shape;742;p35"/>
          <p:cNvCxnSpPr>
            <a:stCxn id="734"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743" name="Google Shape;743;p35"/>
          <p:cNvCxnSpPr/>
          <p:nvPr/>
        </p:nvCxnSpPr>
        <p:spPr>
          <a:xfrm rot="10800000">
            <a:off x="6487725" y="3721150"/>
            <a:ext cx="183600" cy="1077300"/>
          </a:xfrm>
          <a:prstGeom prst="straightConnector1">
            <a:avLst/>
          </a:prstGeom>
          <a:noFill/>
          <a:ln cap="flat" cmpd="sng" w="9525">
            <a:solidFill>
              <a:srgbClr val="6D9EEB"/>
            </a:solidFill>
            <a:prstDash val="solid"/>
            <a:round/>
            <a:headEnd len="med" w="med" type="none"/>
            <a:tailEnd len="med" w="med" type="triangle"/>
          </a:ln>
        </p:spPr>
      </p:cxnSp>
      <p:sp>
        <p:nvSpPr>
          <p:cNvPr id="744" name="Google Shape;744;p35"/>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sp>
        <p:nvSpPr>
          <p:cNvPr id="749" name="Google Shape;749;p36"/>
          <p:cNvSpPr txBox="1"/>
          <p:nvPr>
            <p:ph type="title"/>
          </p:nvPr>
        </p:nvSpPr>
        <p:spPr>
          <a:xfrm>
            <a:off x="141425" y="5983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a recap</a:t>
            </a:r>
            <a:endParaRPr/>
          </a:p>
        </p:txBody>
      </p:sp>
      <p:sp>
        <p:nvSpPr>
          <p:cNvPr id="750" name="Google Shape;750;p36"/>
          <p:cNvSpPr txBox="1"/>
          <p:nvPr>
            <p:ph idx="1" type="body"/>
          </p:nvPr>
        </p:nvSpPr>
        <p:spPr>
          <a:xfrm>
            <a:off x="412025" y="1662575"/>
            <a:ext cx="8006100" cy="267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4"/>
              </a:rPr>
              <a:t>http://studyjams.scholastic.com/studyjams/jams/science/ecosystems/nitrogen-cycle.htm</a:t>
            </a: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pic>
        <p:nvPicPr>
          <p:cNvPr id="755" name="Google Shape;755;p37"/>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756" name="Google Shape;756;p37"/>
          <p:cNvSpPr txBox="1"/>
          <p:nvPr>
            <p:ph type="title"/>
          </p:nvPr>
        </p:nvSpPr>
        <p:spPr>
          <a:xfrm>
            <a:off x="178100" y="191700"/>
            <a:ext cx="8965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Important Step in The Cycle: </a:t>
            </a:r>
            <a:r>
              <a:rPr lang="en"/>
              <a:t>Nitrogen Fixation</a:t>
            </a:r>
            <a:endParaRPr/>
          </a:p>
        </p:txBody>
      </p:sp>
      <p:pic>
        <p:nvPicPr>
          <p:cNvPr id="757" name="Google Shape;757;p37"/>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758" name="Google Shape;758;p37"/>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759" name="Google Shape;759;p37"/>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760" name="Google Shape;760;p37"/>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761" name="Google Shape;761;p37"/>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762" name="Google Shape;762;p37"/>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763" name="Google Shape;763;p37"/>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764" name="Google Shape;764;p37"/>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765" name="Google Shape;765;p37"/>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766" name="Google Shape;766;p37"/>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767" name="Google Shape;767;p37"/>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768" name="Google Shape;768;p37"/>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769" name="Google Shape;769;p37"/>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770" name="Google Shape;770;p37"/>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771" name="Google Shape;771;p37"/>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772" name="Google Shape;772;p37"/>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773" name="Google Shape;773;p37"/>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774" name="Google Shape;774;p37"/>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775" name="Google Shape;775;p37"/>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776" name="Google Shape;776;p37"/>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777" name="Google Shape;777;p37"/>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778" name="Google Shape;778;p37"/>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779" name="Google Shape;779;p37"/>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780" name="Google Shape;780;p37"/>
          <p:cNvGrpSpPr/>
          <p:nvPr/>
        </p:nvGrpSpPr>
        <p:grpSpPr>
          <a:xfrm>
            <a:off x="5283837" y="1025825"/>
            <a:ext cx="596200" cy="586477"/>
            <a:chOff x="1300725" y="1807975"/>
            <a:chExt cx="596200" cy="586477"/>
          </a:xfrm>
        </p:grpSpPr>
        <p:pic>
          <p:nvPicPr>
            <p:cNvPr id="781" name="Google Shape;781;p37"/>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782" name="Google Shape;782;p37"/>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783" name="Google Shape;783;p37"/>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784" name="Google Shape;784;p37"/>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785" name="Google Shape;785;p37"/>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786" name="Google Shape;786;p37"/>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787" name="Google Shape;787;p37"/>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7"/>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9" name="Google Shape;789;p37"/>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790" name="Google Shape;790;p37"/>
          <p:cNvSpPr txBox="1"/>
          <p:nvPr/>
        </p:nvSpPr>
        <p:spPr>
          <a:xfrm>
            <a:off x="4406849" y="727525"/>
            <a:ext cx="20694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Nitrogen in atmosphere</a:t>
            </a:r>
            <a:endParaRPr>
              <a:latin typeface="Lato"/>
              <a:ea typeface="Lato"/>
              <a:cs typeface="Lato"/>
              <a:sym typeface="Lato"/>
            </a:endParaRPr>
          </a:p>
        </p:txBody>
      </p:sp>
      <p:sp>
        <p:nvSpPr>
          <p:cNvPr id="791" name="Google Shape;791;p37"/>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792" name="Google Shape;792;p37"/>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793" name="Google Shape;793;p37"/>
          <p:cNvCxnSpPr>
            <a:stCxn id="757" idx="0"/>
          </p:cNvCxnSpPr>
          <p:nvPr/>
        </p:nvCxnSpPr>
        <p:spPr>
          <a:xfrm flipH="1" rot="5400000">
            <a:off x="4958762" y="2447100"/>
            <a:ext cx="511500" cy="880800"/>
          </a:xfrm>
          <a:prstGeom prst="curvedConnector2">
            <a:avLst/>
          </a:prstGeom>
          <a:noFill/>
          <a:ln cap="flat" cmpd="sng" w="9525">
            <a:solidFill>
              <a:srgbClr val="6D9EEB"/>
            </a:solidFill>
            <a:prstDash val="solid"/>
            <a:round/>
            <a:headEnd len="med" w="med" type="none"/>
            <a:tailEnd len="med" w="med" type="triangle"/>
          </a:ln>
        </p:spPr>
      </p:cxnSp>
      <p:cxnSp>
        <p:nvCxnSpPr>
          <p:cNvPr id="794" name="Google Shape;794;p37"/>
          <p:cNvCxnSpPr>
            <a:endCxn id="792" idx="3"/>
          </p:cNvCxnSpPr>
          <p:nvPr/>
        </p:nvCxnSpPr>
        <p:spPr>
          <a:xfrm flipH="1">
            <a:off x="3371600" y="3439775"/>
            <a:ext cx="1941000" cy="821100"/>
          </a:xfrm>
          <a:prstGeom prst="curvedConnector3">
            <a:avLst>
              <a:gd fmla="val 50000" name="adj1"/>
            </a:avLst>
          </a:prstGeom>
          <a:noFill/>
          <a:ln cap="flat" cmpd="sng" w="9525">
            <a:solidFill>
              <a:srgbClr val="6D9EEB"/>
            </a:solidFill>
            <a:prstDash val="solid"/>
            <a:round/>
            <a:headEnd len="med" w="med" type="none"/>
            <a:tailEnd len="med" w="med" type="triangle"/>
          </a:ln>
        </p:spPr>
      </p:cxnSp>
      <p:cxnSp>
        <p:nvCxnSpPr>
          <p:cNvPr id="795" name="Google Shape;795;p37"/>
          <p:cNvCxnSpPr>
            <a:stCxn id="789" idx="1"/>
            <a:endCxn id="792" idx="0"/>
          </p:cNvCxnSpPr>
          <p:nvPr/>
        </p:nvCxnSpPr>
        <p:spPr>
          <a:xfrm flipH="1">
            <a:off x="1774838" y="2738536"/>
            <a:ext cx="804300" cy="1350900"/>
          </a:xfrm>
          <a:prstGeom prst="curvedConnector2">
            <a:avLst/>
          </a:prstGeom>
          <a:noFill/>
          <a:ln cap="flat" cmpd="sng" w="9525">
            <a:solidFill>
              <a:srgbClr val="6D9EEB"/>
            </a:solidFill>
            <a:prstDash val="solid"/>
            <a:round/>
            <a:headEnd len="med" w="med" type="none"/>
            <a:tailEnd len="med" w="med" type="triangle"/>
          </a:ln>
        </p:spPr>
      </p:cxnSp>
      <p:cxnSp>
        <p:nvCxnSpPr>
          <p:cNvPr id="796" name="Google Shape;796;p37"/>
          <p:cNvCxnSpPr>
            <a:endCxn id="790" idx="1"/>
          </p:cNvCxnSpPr>
          <p:nvPr/>
        </p:nvCxnSpPr>
        <p:spPr>
          <a:xfrm rot="-5400000">
            <a:off x="1171649" y="939025"/>
            <a:ext cx="3275400" cy="3195000"/>
          </a:xfrm>
          <a:prstGeom prst="curvedConnector2">
            <a:avLst/>
          </a:prstGeom>
          <a:noFill/>
          <a:ln cap="flat" cmpd="sng" w="9525">
            <a:solidFill>
              <a:srgbClr val="6D9EEB"/>
            </a:solidFill>
            <a:prstDash val="solid"/>
            <a:round/>
            <a:headEnd len="med" w="med" type="none"/>
            <a:tailEnd len="med" w="med" type="triangle"/>
          </a:ln>
        </p:spPr>
      </p:cxnSp>
      <p:cxnSp>
        <p:nvCxnSpPr>
          <p:cNvPr id="797" name="Google Shape;797;p37"/>
          <p:cNvCxnSpPr>
            <a:stCxn id="790" idx="3"/>
          </p:cNvCxnSpPr>
          <p:nvPr/>
        </p:nvCxnSpPr>
        <p:spPr>
          <a:xfrm>
            <a:off x="6476249" y="898825"/>
            <a:ext cx="440700" cy="3777300"/>
          </a:xfrm>
          <a:prstGeom prst="curvedConnector2">
            <a:avLst/>
          </a:prstGeom>
          <a:noFill/>
          <a:ln cap="flat" cmpd="sng" w="9525">
            <a:solidFill>
              <a:srgbClr val="6D9EEB"/>
            </a:solidFill>
            <a:prstDash val="solid"/>
            <a:round/>
            <a:headEnd len="med" w="med" type="none"/>
            <a:tailEnd len="med" w="med" type="triangle"/>
          </a:ln>
        </p:spPr>
      </p:cxnSp>
      <p:cxnSp>
        <p:nvCxnSpPr>
          <p:cNvPr id="798" name="Google Shape;798;p37"/>
          <p:cNvCxnSpPr/>
          <p:nvPr/>
        </p:nvCxnSpPr>
        <p:spPr>
          <a:xfrm rot="10800000">
            <a:off x="6487725" y="3721150"/>
            <a:ext cx="183600" cy="1077300"/>
          </a:xfrm>
          <a:prstGeom prst="straightConnector1">
            <a:avLst/>
          </a:prstGeom>
          <a:noFill/>
          <a:ln cap="flat" cmpd="sng" w="76200">
            <a:solidFill>
              <a:srgbClr val="6D9EEB"/>
            </a:solidFill>
            <a:prstDash val="solid"/>
            <a:round/>
            <a:headEnd len="med" w="med" type="none"/>
            <a:tailEnd len="med" w="med" type="triangle"/>
          </a:ln>
        </p:spPr>
      </p:cxnSp>
      <p:sp>
        <p:nvSpPr>
          <p:cNvPr id="799" name="Google Shape;799;p37"/>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
        <p:nvSpPr>
          <p:cNvPr id="800" name="Google Shape;800;p37"/>
          <p:cNvSpPr txBox="1"/>
          <p:nvPr/>
        </p:nvSpPr>
        <p:spPr>
          <a:xfrm>
            <a:off x="4776788" y="4848050"/>
            <a:ext cx="2806800" cy="239100"/>
          </a:xfrm>
          <a:prstGeom prst="rect">
            <a:avLst/>
          </a:prstGeom>
          <a:noFill/>
          <a:ln cap="flat" cmpd="sng" w="285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r>
              <a:rPr b="1" lang="en">
                <a:solidFill>
                  <a:srgbClr val="FFFFFF"/>
                </a:solidFill>
                <a:latin typeface="Lato"/>
                <a:ea typeface="Lato"/>
                <a:cs typeface="Lato"/>
                <a:sym typeface="Lato"/>
              </a:rPr>
              <a:t>Bacteria “fix” nitrogen for plants</a:t>
            </a:r>
            <a:endParaRPr b="1">
              <a:solidFill>
                <a:srgbClr val="FFFFFF"/>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sp>
        <p:nvSpPr>
          <p:cNvPr id="805" name="Google Shape;805;p38"/>
          <p:cNvSpPr txBox="1"/>
          <p:nvPr>
            <p:ph type="title"/>
          </p:nvPr>
        </p:nvSpPr>
        <p:spPr>
          <a:xfrm>
            <a:off x="169650" y="6400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Fixation and Bacteria</a:t>
            </a:r>
            <a:endParaRPr/>
          </a:p>
        </p:txBody>
      </p:sp>
      <p:sp>
        <p:nvSpPr>
          <p:cNvPr id="806" name="Google Shape;806;p38"/>
          <p:cNvSpPr txBox="1"/>
          <p:nvPr>
            <p:ph idx="1" type="body"/>
          </p:nvPr>
        </p:nvSpPr>
        <p:spPr>
          <a:xfrm>
            <a:off x="0" y="1315475"/>
            <a:ext cx="9144000" cy="2162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Bacteria are microscopic organisms that can sometimes be harmful, but they can also be helpful.</a:t>
            </a:r>
            <a:endParaRPr sz="2000"/>
          </a:p>
          <a:p>
            <a:pPr indent="-355600" lvl="0" marL="457200" rtl="0" algn="l">
              <a:spcBef>
                <a:spcPts val="0"/>
              </a:spcBef>
              <a:spcAft>
                <a:spcPts val="0"/>
              </a:spcAft>
              <a:buSzPts val="2000"/>
              <a:buChar char="●"/>
            </a:pPr>
            <a:r>
              <a:rPr lang="en" sz="2000"/>
              <a:t>Bacteria in the soil convert atmospheric nitrogen into a form plants can use.</a:t>
            </a:r>
            <a:endParaRPr sz="2000"/>
          </a:p>
          <a:p>
            <a:pPr indent="-355600" lvl="1" marL="914400" rtl="0" algn="l">
              <a:spcBef>
                <a:spcPts val="0"/>
              </a:spcBef>
              <a:spcAft>
                <a:spcPts val="0"/>
              </a:spcAft>
              <a:buSzPts val="2000"/>
              <a:buChar char="○"/>
            </a:pPr>
            <a:r>
              <a:rPr lang="en" sz="2000"/>
              <a:t>They are called </a:t>
            </a:r>
            <a:r>
              <a:rPr b="1" lang="en" sz="2000" u="sng"/>
              <a:t>nitrogen-fixing </a:t>
            </a:r>
            <a:r>
              <a:rPr lang="en" sz="2000"/>
              <a:t>bacteria.</a:t>
            </a:r>
            <a:endParaRPr sz="2000"/>
          </a:p>
          <a:p>
            <a:pPr indent="-355600" lvl="0" marL="457200" rtl="0" algn="l">
              <a:spcBef>
                <a:spcPts val="0"/>
              </a:spcBef>
              <a:spcAft>
                <a:spcPts val="0"/>
              </a:spcAft>
              <a:buSzPts val="2000"/>
              <a:buChar char="●"/>
            </a:pPr>
            <a:r>
              <a:rPr lang="en" sz="2000"/>
              <a:t>Bacteria are like a filter that the nitrogen must pass through before it can be used by the plant. </a:t>
            </a:r>
            <a:endParaRPr sz="2000"/>
          </a:p>
        </p:txBody>
      </p:sp>
      <p:pic>
        <p:nvPicPr>
          <p:cNvPr id="807" name="Google Shape;807;p38"/>
          <p:cNvPicPr preferRelativeResize="0"/>
          <p:nvPr/>
        </p:nvPicPr>
        <p:blipFill>
          <a:blip r:embed="rId3">
            <a:alphaModFix/>
          </a:blip>
          <a:stretch>
            <a:fillRect/>
          </a:stretch>
        </p:blipFill>
        <p:spPr>
          <a:xfrm>
            <a:off x="3188149" y="3203613"/>
            <a:ext cx="2679600" cy="1599912"/>
          </a:xfrm>
          <a:prstGeom prst="rect">
            <a:avLst/>
          </a:prstGeom>
          <a:noFill/>
          <a:ln>
            <a:noFill/>
          </a:ln>
        </p:spPr>
      </p:pic>
      <p:sp>
        <p:nvSpPr>
          <p:cNvPr id="808" name="Google Shape;808;p38"/>
          <p:cNvSpPr txBox="1"/>
          <p:nvPr/>
        </p:nvSpPr>
        <p:spPr>
          <a:xfrm>
            <a:off x="3188150" y="4743625"/>
            <a:ext cx="2726400" cy="2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u="sng">
                <a:solidFill>
                  <a:schemeClr val="hlink"/>
                </a:solidFill>
                <a:hlinkClick r:id="rId4"/>
              </a:rPr>
              <a:t>https://www.clipart.email/clipart/nitrogen-fixing-bacteria-clipart-299480.html</a:t>
            </a:r>
            <a:endParaRPr sz="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xEl>
                                              <p:pRg end="0" st="0"/>
                                            </p:txEl>
                                          </p:spTgt>
                                        </p:tgtEl>
                                        <p:attrNameLst>
                                          <p:attrName>style.visibility</p:attrName>
                                        </p:attrNameLst>
                                      </p:cBhvr>
                                      <p:to>
                                        <p:strVal val="visible"/>
                                      </p:to>
                                    </p:set>
                                    <p:animEffect filter="fade" transition="in">
                                      <p:cBhvr>
                                        <p:cTn dur="1000"/>
                                        <p:tgtEl>
                                          <p:spTgt spid="8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xEl>
                                              <p:pRg end="1" st="1"/>
                                            </p:txEl>
                                          </p:spTgt>
                                        </p:tgtEl>
                                        <p:attrNameLst>
                                          <p:attrName>style.visibility</p:attrName>
                                        </p:attrNameLst>
                                      </p:cBhvr>
                                      <p:to>
                                        <p:strVal val="visible"/>
                                      </p:to>
                                    </p:set>
                                    <p:animEffect filter="fade" transition="in">
                                      <p:cBhvr>
                                        <p:cTn dur="1000"/>
                                        <p:tgtEl>
                                          <p:spTgt spid="8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xEl>
                                              <p:pRg end="2" st="2"/>
                                            </p:txEl>
                                          </p:spTgt>
                                        </p:tgtEl>
                                        <p:attrNameLst>
                                          <p:attrName>style.visibility</p:attrName>
                                        </p:attrNameLst>
                                      </p:cBhvr>
                                      <p:to>
                                        <p:strVal val="visible"/>
                                      </p:to>
                                    </p:set>
                                    <p:animEffect filter="fade" transition="in">
                                      <p:cBhvr>
                                        <p:cTn dur="1000"/>
                                        <p:tgtEl>
                                          <p:spTgt spid="8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xEl>
                                              <p:pRg end="3" st="3"/>
                                            </p:txEl>
                                          </p:spTgt>
                                        </p:tgtEl>
                                        <p:attrNameLst>
                                          <p:attrName>style.visibility</p:attrName>
                                        </p:attrNameLst>
                                      </p:cBhvr>
                                      <p:to>
                                        <p:strVal val="visible"/>
                                      </p:to>
                                    </p:set>
                                    <p:animEffect filter="fade" transition="in">
                                      <p:cBhvr>
                                        <p:cTn dur="1000"/>
                                        <p:tgtEl>
                                          <p:spTgt spid="8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39"/>
          <p:cNvSpPr txBox="1"/>
          <p:nvPr>
            <p:ph type="title"/>
          </p:nvPr>
        </p:nvSpPr>
        <p:spPr>
          <a:xfrm>
            <a:off x="169650" y="6400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would bacteria help the plant?</a:t>
            </a:r>
            <a:endParaRPr/>
          </a:p>
        </p:txBody>
      </p:sp>
      <p:sp>
        <p:nvSpPr>
          <p:cNvPr id="814" name="Google Shape;814;p39"/>
          <p:cNvSpPr txBox="1"/>
          <p:nvPr>
            <p:ph idx="1" type="body"/>
          </p:nvPr>
        </p:nvSpPr>
        <p:spPr>
          <a:xfrm>
            <a:off x="0" y="1315475"/>
            <a:ext cx="5430300" cy="2971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In return for the nitrogen, the plant provides protection and nutrients to the bacteria. </a:t>
            </a:r>
            <a:endParaRPr sz="2000"/>
          </a:p>
          <a:p>
            <a:pPr indent="-355600" lvl="1" marL="914400" rtl="0" algn="l">
              <a:spcBef>
                <a:spcPts val="0"/>
              </a:spcBef>
              <a:spcAft>
                <a:spcPts val="0"/>
              </a:spcAft>
              <a:buSzPts val="2000"/>
              <a:buChar char="○"/>
            </a:pPr>
            <a:r>
              <a:rPr lang="en" sz="2000"/>
              <a:t>This is an example of </a:t>
            </a:r>
            <a:r>
              <a:rPr i="1" lang="en" sz="2000"/>
              <a:t>symbiosis</a:t>
            </a:r>
            <a:r>
              <a:rPr lang="en" sz="2000"/>
              <a:t>!</a:t>
            </a:r>
            <a:endParaRPr sz="2000"/>
          </a:p>
          <a:p>
            <a:pPr indent="-355600" lvl="1" marL="914400" rtl="0" algn="l">
              <a:spcBef>
                <a:spcPts val="0"/>
              </a:spcBef>
              <a:spcAft>
                <a:spcPts val="0"/>
              </a:spcAft>
              <a:buSzPts val="2000"/>
              <a:buChar char="○"/>
            </a:pPr>
            <a:r>
              <a:rPr lang="en" sz="2000"/>
              <a:t>The bacteria are usually close to the plant roots in the soil.</a:t>
            </a:r>
            <a:endParaRPr sz="2000"/>
          </a:p>
          <a:p>
            <a:pPr indent="-355600" lvl="0" marL="457200" rtl="0" algn="l">
              <a:spcBef>
                <a:spcPts val="0"/>
              </a:spcBef>
              <a:spcAft>
                <a:spcPts val="0"/>
              </a:spcAft>
              <a:buSzPts val="2000"/>
              <a:buChar char="●"/>
            </a:pPr>
            <a:r>
              <a:rPr lang="en" sz="2000"/>
              <a:t>Since we eat plants and animals to get nitrogen, nitrogen fixation is essential for our survival.</a:t>
            </a:r>
            <a:endParaRPr sz="2000"/>
          </a:p>
        </p:txBody>
      </p:sp>
      <p:pic>
        <p:nvPicPr>
          <p:cNvPr id="815" name="Google Shape;815;p39"/>
          <p:cNvPicPr preferRelativeResize="0"/>
          <p:nvPr/>
        </p:nvPicPr>
        <p:blipFill>
          <a:blip r:embed="rId3">
            <a:alphaModFix/>
          </a:blip>
          <a:stretch>
            <a:fillRect/>
          </a:stretch>
        </p:blipFill>
        <p:spPr>
          <a:xfrm>
            <a:off x="5533763" y="1569425"/>
            <a:ext cx="3225925" cy="2626825"/>
          </a:xfrm>
          <a:prstGeom prst="rect">
            <a:avLst/>
          </a:prstGeom>
          <a:noFill/>
          <a:ln>
            <a:noFill/>
          </a:ln>
        </p:spPr>
      </p:pic>
      <p:sp>
        <p:nvSpPr>
          <p:cNvPr id="816" name="Google Shape;816;p39"/>
          <p:cNvSpPr txBox="1"/>
          <p:nvPr/>
        </p:nvSpPr>
        <p:spPr>
          <a:xfrm>
            <a:off x="6676950" y="4135175"/>
            <a:ext cx="15843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u="sng">
                <a:solidFill>
                  <a:schemeClr val="hlink"/>
                </a:solidFill>
                <a:hlinkClick r:id="rId4"/>
              </a:rPr>
              <a:t>https://en.wikipedia.org/wiki/Root_nodule</a:t>
            </a:r>
            <a:endParaRPr sz="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xEl>
                                              <p:pRg end="0" st="0"/>
                                            </p:txEl>
                                          </p:spTgt>
                                        </p:tgtEl>
                                        <p:attrNameLst>
                                          <p:attrName>style.visibility</p:attrName>
                                        </p:attrNameLst>
                                      </p:cBhvr>
                                      <p:to>
                                        <p:strVal val="visible"/>
                                      </p:to>
                                    </p:set>
                                    <p:animEffect filter="fade" transition="in">
                                      <p:cBhvr>
                                        <p:cTn dur="1000"/>
                                        <p:tgtEl>
                                          <p:spTgt spid="8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xEl>
                                              <p:pRg end="1" st="1"/>
                                            </p:txEl>
                                          </p:spTgt>
                                        </p:tgtEl>
                                        <p:attrNameLst>
                                          <p:attrName>style.visibility</p:attrName>
                                        </p:attrNameLst>
                                      </p:cBhvr>
                                      <p:to>
                                        <p:strVal val="visible"/>
                                      </p:to>
                                    </p:set>
                                    <p:animEffect filter="fade" transition="in">
                                      <p:cBhvr>
                                        <p:cTn dur="1000"/>
                                        <p:tgtEl>
                                          <p:spTgt spid="8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xEl>
                                              <p:pRg end="2" st="2"/>
                                            </p:txEl>
                                          </p:spTgt>
                                        </p:tgtEl>
                                        <p:attrNameLst>
                                          <p:attrName>style.visibility</p:attrName>
                                        </p:attrNameLst>
                                      </p:cBhvr>
                                      <p:to>
                                        <p:strVal val="visible"/>
                                      </p:to>
                                    </p:set>
                                    <p:animEffect filter="fade" transition="in">
                                      <p:cBhvr>
                                        <p:cTn dur="1000"/>
                                        <p:tgtEl>
                                          <p:spTgt spid="8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xEl>
                                              <p:pRg end="3" st="3"/>
                                            </p:txEl>
                                          </p:spTgt>
                                        </p:tgtEl>
                                        <p:attrNameLst>
                                          <p:attrName>style.visibility</p:attrName>
                                        </p:attrNameLst>
                                      </p:cBhvr>
                                      <p:to>
                                        <p:strVal val="visible"/>
                                      </p:to>
                                    </p:set>
                                    <p:animEffect filter="fade" transition="in">
                                      <p:cBhvr>
                                        <p:cTn dur="1000"/>
                                        <p:tgtEl>
                                          <p:spTgt spid="8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0" name="Shape 820"/>
        <p:cNvGrpSpPr/>
        <p:nvPr/>
      </p:nvGrpSpPr>
      <p:grpSpPr>
        <a:xfrm>
          <a:off x="0" y="0"/>
          <a:ext cx="0" cy="0"/>
          <a:chOff x="0" y="0"/>
          <a:chExt cx="0" cy="0"/>
        </a:xfrm>
      </p:grpSpPr>
      <p:sp>
        <p:nvSpPr>
          <p:cNvPr id="821" name="Google Shape;821;p40"/>
          <p:cNvSpPr txBox="1"/>
          <p:nvPr>
            <p:ph type="title"/>
          </p:nvPr>
        </p:nvSpPr>
        <p:spPr>
          <a:xfrm>
            <a:off x="169650" y="6400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 activities affect the nitrogen cycle</a:t>
            </a:r>
            <a:endParaRPr/>
          </a:p>
        </p:txBody>
      </p:sp>
      <p:sp>
        <p:nvSpPr>
          <p:cNvPr id="822" name="Google Shape;822;p40"/>
          <p:cNvSpPr txBox="1"/>
          <p:nvPr>
            <p:ph idx="1" type="body"/>
          </p:nvPr>
        </p:nvSpPr>
        <p:spPr>
          <a:xfrm>
            <a:off x="0" y="1315475"/>
            <a:ext cx="4708500" cy="2162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Burning fossil fuels contributes nitrogen to the atmosphere, resulting in: </a:t>
            </a:r>
            <a:endParaRPr sz="2000"/>
          </a:p>
          <a:p>
            <a:pPr indent="-355600" lvl="1" marL="914400" rtl="0" algn="l">
              <a:spcBef>
                <a:spcPts val="0"/>
              </a:spcBef>
              <a:spcAft>
                <a:spcPts val="0"/>
              </a:spcAft>
              <a:buSzPts val="2000"/>
              <a:buChar char="○"/>
            </a:pPr>
            <a:r>
              <a:rPr lang="en" sz="2000"/>
              <a:t>Rainfall that harms lakes and forests (</a:t>
            </a:r>
            <a:r>
              <a:rPr b="1" lang="en" sz="2000" u="sng"/>
              <a:t>acid rain</a:t>
            </a:r>
            <a:r>
              <a:rPr b="1" lang="en" sz="2000"/>
              <a:t>).</a:t>
            </a:r>
            <a:endParaRPr sz="2000"/>
          </a:p>
          <a:p>
            <a:pPr indent="-355600" lvl="1" marL="914400" rtl="0" algn="l">
              <a:spcBef>
                <a:spcPts val="0"/>
              </a:spcBef>
              <a:spcAft>
                <a:spcPts val="0"/>
              </a:spcAft>
              <a:buSzPts val="2000"/>
              <a:buChar char="○"/>
            </a:pPr>
            <a:r>
              <a:rPr lang="en" sz="2000"/>
              <a:t>Increased </a:t>
            </a:r>
            <a:r>
              <a:rPr b="1" lang="en" sz="2000" u="sng"/>
              <a:t>greenhouse gases</a:t>
            </a:r>
            <a:r>
              <a:rPr lang="en" sz="2000"/>
              <a:t>, contributing to global warming.</a:t>
            </a:r>
            <a:endParaRPr sz="2000"/>
          </a:p>
        </p:txBody>
      </p:sp>
      <p:grpSp>
        <p:nvGrpSpPr>
          <p:cNvPr id="823" name="Google Shape;823;p40"/>
          <p:cNvGrpSpPr/>
          <p:nvPr/>
        </p:nvGrpSpPr>
        <p:grpSpPr>
          <a:xfrm>
            <a:off x="4787800" y="2318776"/>
            <a:ext cx="1782000" cy="1809549"/>
            <a:chOff x="1249650" y="3040426"/>
            <a:chExt cx="1782000" cy="1809549"/>
          </a:xfrm>
        </p:grpSpPr>
        <p:pic>
          <p:nvPicPr>
            <p:cNvPr id="824" name="Google Shape;824;p40"/>
            <p:cNvPicPr preferRelativeResize="0"/>
            <p:nvPr/>
          </p:nvPicPr>
          <p:blipFill>
            <a:blip r:embed="rId3">
              <a:alphaModFix/>
            </a:blip>
            <a:stretch>
              <a:fillRect/>
            </a:stretch>
          </p:blipFill>
          <p:spPr>
            <a:xfrm>
              <a:off x="1372850" y="3040426"/>
              <a:ext cx="1574677" cy="1467047"/>
            </a:xfrm>
            <a:prstGeom prst="rect">
              <a:avLst/>
            </a:prstGeom>
            <a:noFill/>
            <a:ln>
              <a:noFill/>
            </a:ln>
          </p:spPr>
        </p:pic>
        <p:sp>
          <p:nvSpPr>
            <p:cNvPr id="825" name="Google Shape;825;p40"/>
            <p:cNvSpPr txBox="1"/>
            <p:nvPr/>
          </p:nvSpPr>
          <p:spPr>
            <a:xfrm>
              <a:off x="1249650" y="4471675"/>
              <a:ext cx="17820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u="sng">
                  <a:solidFill>
                    <a:schemeClr val="hlink"/>
                  </a:solidFill>
                  <a:hlinkClick r:id="rId4"/>
                </a:rPr>
                <a:t>https://www.clipartmax.com/download/m2i8i8N4H7i8i8N4_fossil-fuel-petroleum-clip-art-burning-fossil-fuels-cartoon/</a:t>
              </a:r>
              <a:endParaRPr sz="400"/>
            </a:p>
          </p:txBody>
        </p:sp>
      </p:grpSp>
      <p:grpSp>
        <p:nvGrpSpPr>
          <p:cNvPr id="826" name="Google Shape;826;p40"/>
          <p:cNvGrpSpPr/>
          <p:nvPr/>
        </p:nvGrpSpPr>
        <p:grpSpPr>
          <a:xfrm>
            <a:off x="7040975" y="3328532"/>
            <a:ext cx="1904019" cy="1302475"/>
            <a:chOff x="5468375" y="2935150"/>
            <a:chExt cx="2376162" cy="1625655"/>
          </a:xfrm>
        </p:grpSpPr>
        <p:pic>
          <p:nvPicPr>
            <p:cNvPr id="827" name="Google Shape;827;p40"/>
            <p:cNvPicPr preferRelativeResize="0"/>
            <p:nvPr/>
          </p:nvPicPr>
          <p:blipFill>
            <a:blip r:embed="rId5">
              <a:alphaModFix/>
            </a:blip>
            <a:stretch>
              <a:fillRect/>
            </a:stretch>
          </p:blipFill>
          <p:spPr>
            <a:xfrm>
              <a:off x="5468455" y="2935150"/>
              <a:ext cx="2376082" cy="1440050"/>
            </a:xfrm>
            <a:prstGeom prst="rect">
              <a:avLst/>
            </a:prstGeom>
            <a:noFill/>
            <a:ln>
              <a:noFill/>
            </a:ln>
          </p:spPr>
        </p:pic>
        <p:sp>
          <p:nvSpPr>
            <p:cNvPr id="828" name="Google Shape;828;p40"/>
            <p:cNvSpPr txBox="1"/>
            <p:nvPr/>
          </p:nvSpPr>
          <p:spPr>
            <a:xfrm>
              <a:off x="5468375" y="4313605"/>
              <a:ext cx="2376000" cy="24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 u="sng">
                  <a:solidFill>
                    <a:schemeClr val="hlink"/>
                  </a:solidFill>
                  <a:hlinkClick r:id="rId6"/>
                </a:rPr>
                <a:t>https://en.wikipedia.org/wiki/Greenhouse_gas</a:t>
              </a:r>
              <a:endParaRPr sz="400"/>
            </a:p>
          </p:txBody>
        </p:sp>
      </p:grpSp>
      <p:grpSp>
        <p:nvGrpSpPr>
          <p:cNvPr id="829" name="Google Shape;829;p40"/>
          <p:cNvGrpSpPr/>
          <p:nvPr/>
        </p:nvGrpSpPr>
        <p:grpSpPr>
          <a:xfrm>
            <a:off x="6998222" y="1417344"/>
            <a:ext cx="1903986" cy="1311484"/>
            <a:chOff x="5590373" y="2068209"/>
            <a:chExt cx="1829700" cy="1260316"/>
          </a:xfrm>
        </p:grpSpPr>
        <p:sp>
          <p:nvSpPr>
            <p:cNvPr id="830" name="Google Shape;830;p40"/>
            <p:cNvSpPr txBox="1"/>
            <p:nvPr/>
          </p:nvSpPr>
          <p:spPr>
            <a:xfrm>
              <a:off x="5590373" y="2979625"/>
              <a:ext cx="1829700" cy="3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u="sng">
                  <a:solidFill>
                    <a:schemeClr val="hlink"/>
                  </a:solidFill>
                  <a:hlinkClick r:id="rId7"/>
                </a:rPr>
                <a:t>https://www.thoughtco.com/acid-rain-overview-and-prevention-3878348</a:t>
              </a:r>
              <a:endParaRPr sz="400"/>
            </a:p>
          </p:txBody>
        </p:sp>
        <p:pic>
          <p:nvPicPr>
            <p:cNvPr id="831" name="Google Shape;831;p40"/>
            <p:cNvPicPr preferRelativeResize="0"/>
            <p:nvPr/>
          </p:nvPicPr>
          <p:blipFill>
            <a:blip r:embed="rId8">
              <a:alphaModFix/>
            </a:blip>
            <a:stretch>
              <a:fillRect/>
            </a:stretch>
          </p:blipFill>
          <p:spPr>
            <a:xfrm>
              <a:off x="5666000" y="2068209"/>
              <a:ext cx="1678425" cy="1007066"/>
            </a:xfrm>
            <a:prstGeom prst="rect">
              <a:avLst/>
            </a:prstGeom>
            <a:noFill/>
            <a:ln>
              <a:noFill/>
            </a:ln>
          </p:spPr>
        </p:pic>
      </p:grpSp>
      <p:cxnSp>
        <p:nvCxnSpPr>
          <p:cNvPr id="832" name="Google Shape;832;p40"/>
          <p:cNvCxnSpPr>
            <a:stCxn id="824" idx="3"/>
            <a:endCxn id="831" idx="1"/>
          </p:cNvCxnSpPr>
          <p:nvPr/>
        </p:nvCxnSpPr>
        <p:spPr>
          <a:xfrm flipH="1" rot="10800000">
            <a:off x="6485677" y="1941399"/>
            <a:ext cx="591300" cy="1110900"/>
          </a:xfrm>
          <a:prstGeom prst="straightConnector1">
            <a:avLst/>
          </a:prstGeom>
          <a:noFill/>
          <a:ln cap="flat" cmpd="sng" w="9525">
            <a:solidFill>
              <a:schemeClr val="dk2"/>
            </a:solidFill>
            <a:prstDash val="solid"/>
            <a:round/>
            <a:headEnd len="med" w="med" type="none"/>
            <a:tailEnd len="med" w="med" type="triangle"/>
          </a:ln>
        </p:spPr>
      </p:cxnSp>
      <p:cxnSp>
        <p:nvCxnSpPr>
          <p:cNvPr id="833" name="Google Shape;833;p40"/>
          <p:cNvCxnSpPr>
            <a:stCxn id="824" idx="3"/>
            <a:endCxn id="827" idx="1"/>
          </p:cNvCxnSpPr>
          <p:nvPr/>
        </p:nvCxnSpPr>
        <p:spPr>
          <a:xfrm>
            <a:off x="6485677" y="3052299"/>
            <a:ext cx="555300" cy="853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xEl>
                                              <p:pRg end="0" st="0"/>
                                            </p:txEl>
                                          </p:spTgt>
                                        </p:tgtEl>
                                        <p:attrNameLst>
                                          <p:attrName>style.visibility</p:attrName>
                                        </p:attrNameLst>
                                      </p:cBhvr>
                                      <p:to>
                                        <p:strVal val="visible"/>
                                      </p:to>
                                    </p:set>
                                    <p:animEffect filter="fade" transition="in">
                                      <p:cBhvr>
                                        <p:cTn dur="1000"/>
                                        <p:tgtEl>
                                          <p:spTgt spid="8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xEl>
                                              <p:pRg end="1" st="1"/>
                                            </p:txEl>
                                          </p:spTgt>
                                        </p:tgtEl>
                                        <p:attrNameLst>
                                          <p:attrName>style.visibility</p:attrName>
                                        </p:attrNameLst>
                                      </p:cBhvr>
                                      <p:to>
                                        <p:strVal val="visible"/>
                                      </p:to>
                                    </p:set>
                                    <p:animEffect filter="fade" transition="in">
                                      <p:cBhvr>
                                        <p:cTn dur="1000"/>
                                        <p:tgtEl>
                                          <p:spTgt spid="8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xEl>
                                              <p:pRg end="2" st="2"/>
                                            </p:txEl>
                                          </p:spTgt>
                                        </p:tgtEl>
                                        <p:attrNameLst>
                                          <p:attrName>style.visibility</p:attrName>
                                        </p:attrNameLst>
                                      </p:cBhvr>
                                      <p:to>
                                        <p:strVal val="visible"/>
                                      </p:to>
                                    </p:set>
                                    <p:animEffect filter="fade" transition="in">
                                      <p:cBhvr>
                                        <p:cTn dur="1000"/>
                                        <p:tgtEl>
                                          <p:spTgt spid="8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7" name="Shape 837"/>
        <p:cNvGrpSpPr/>
        <p:nvPr/>
      </p:nvGrpSpPr>
      <p:grpSpPr>
        <a:xfrm>
          <a:off x="0" y="0"/>
          <a:ext cx="0" cy="0"/>
          <a:chOff x="0" y="0"/>
          <a:chExt cx="0" cy="0"/>
        </a:xfrm>
      </p:grpSpPr>
      <p:sp>
        <p:nvSpPr>
          <p:cNvPr id="838" name="Google Shape;838;p41"/>
          <p:cNvSpPr txBox="1"/>
          <p:nvPr>
            <p:ph type="title"/>
          </p:nvPr>
        </p:nvSpPr>
        <p:spPr>
          <a:xfrm>
            <a:off x="169650" y="6400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 activities affect the nitrogen cycle</a:t>
            </a:r>
            <a:endParaRPr/>
          </a:p>
        </p:txBody>
      </p:sp>
      <p:sp>
        <p:nvSpPr>
          <p:cNvPr id="839" name="Google Shape;839;p41"/>
          <p:cNvSpPr txBox="1"/>
          <p:nvPr>
            <p:ph idx="1" type="body"/>
          </p:nvPr>
        </p:nvSpPr>
        <p:spPr>
          <a:xfrm>
            <a:off x="0" y="1315475"/>
            <a:ext cx="9144000" cy="1358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Using nitrogen fertilizers can also contribute nitrogen to the soil environment.</a:t>
            </a:r>
            <a:endParaRPr sz="2000"/>
          </a:p>
          <a:p>
            <a:pPr indent="-355600" lvl="1" marL="914400" rtl="0" algn="l">
              <a:spcBef>
                <a:spcPts val="0"/>
              </a:spcBef>
              <a:spcAft>
                <a:spcPts val="0"/>
              </a:spcAft>
              <a:buSzPts val="2000"/>
              <a:buChar char="○"/>
            </a:pPr>
            <a:r>
              <a:rPr lang="en" sz="2000"/>
              <a:t>If there is heavy rain, the fertilizers can pollute nearby water sources!</a:t>
            </a:r>
            <a:endParaRPr sz="2000"/>
          </a:p>
        </p:txBody>
      </p:sp>
      <p:pic>
        <p:nvPicPr>
          <p:cNvPr id="840" name="Google Shape;840;p41"/>
          <p:cNvPicPr preferRelativeResize="0"/>
          <p:nvPr/>
        </p:nvPicPr>
        <p:blipFill>
          <a:blip r:embed="rId3">
            <a:alphaModFix/>
          </a:blip>
          <a:stretch>
            <a:fillRect/>
          </a:stretch>
        </p:blipFill>
        <p:spPr>
          <a:xfrm>
            <a:off x="809099" y="2832300"/>
            <a:ext cx="2632176" cy="1743825"/>
          </a:xfrm>
          <a:prstGeom prst="rect">
            <a:avLst/>
          </a:prstGeom>
          <a:noFill/>
          <a:ln>
            <a:noFill/>
          </a:ln>
        </p:spPr>
      </p:pic>
      <p:sp>
        <p:nvSpPr>
          <p:cNvPr id="841" name="Google Shape;841;p41"/>
          <p:cNvSpPr txBox="1"/>
          <p:nvPr/>
        </p:nvSpPr>
        <p:spPr>
          <a:xfrm>
            <a:off x="757050" y="4496925"/>
            <a:ext cx="2736900" cy="4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 u="sng">
                <a:solidFill>
                  <a:schemeClr val="hlink"/>
                </a:solidFill>
                <a:hlinkClick r:id="rId4"/>
              </a:rPr>
              <a:t>https://floridalandscapedoctor.com/2017/01/07/why-use-a-slow-release-nitrogen-fertilizer/</a:t>
            </a:r>
            <a:endParaRPr sz="400"/>
          </a:p>
        </p:txBody>
      </p:sp>
      <p:cxnSp>
        <p:nvCxnSpPr>
          <p:cNvPr id="842" name="Google Shape;842;p41"/>
          <p:cNvCxnSpPr>
            <a:stCxn id="840" idx="3"/>
            <a:endCxn id="843" idx="1"/>
          </p:cNvCxnSpPr>
          <p:nvPr/>
        </p:nvCxnSpPr>
        <p:spPr>
          <a:xfrm>
            <a:off x="3441275" y="3704212"/>
            <a:ext cx="1677900" cy="0"/>
          </a:xfrm>
          <a:prstGeom prst="straightConnector1">
            <a:avLst/>
          </a:prstGeom>
          <a:noFill/>
          <a:ln cap="flat" cmpd="sng" w="9525">
            <a:solidFill>
              <a:schemeClr val="dk2"/>
            </a:solidFill>
            <a:prstDash val="solid"/>
            <a:round/>
            <a:headEnd len="med" w="med" type="none"/>
            <a:tailEnd len="med" w="med" type="triangle"/>
          </a:ln>
        </p:spPr>
      </p:cxnSp>
      <p:pic>
        <p:nvPicPr>
          <p:cNvPr id="844" name="Google Shape;844;p41"/>
          <p:cNvPicPr preferRelativeResize="0"/>
          <p:nvPr/>
        </p:nvPicPr>
        <p:blipFill>
          <a:blip r:embed="rId5">
            <a:alphaModFix/>
          </a:blip>
          <a:stretch>
            <a:fillRect/>
          </a:stretch>
        </p:blipFill>
        <p:spPr>
          <a:xfrm>
            <a:off x="5119186" y="2673875"/>
            <a:ext cx="2952389" cy="1960574"/>
          </a:xfrm>
          <a:prstGeom prst="rect">
            <a:avLst/>
          </a:prstGeom>
          <a:noFill/>
          <a:ln>
            <a:noFill/>
          </a:ln>
        </p:spPr>
      </p:pic>
      <p:sp>
        <p:nvSpPr>
          <p:cNvPr id="845" name="Google Shape;845;p41"/>
          <p:cNvSpPr txBox="1"/>
          <p:nvPr/>
        </p:nvSpPr>
        <p:spPr>
          <a:xfrm>
            <a:off x="5119225" y="4565625"/>
            <a:ext cx="2952300" cy="26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 u="sng">
                <a:solidFill>
                  <a:schemeClr val="hlink"/>
                </a:solidFill>
                <a:hlinkClick r:id="rId6"/>
              </a:rPr>
              <a:t>https://www.flickr.com/photos/60712765@N05/5553341244</a:t>
            </a:r>
            <a:endParaRPr sz="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type="title"/>
          </p:nvPr>
        </p:nvSpPr>
        <p:spPr>
          <a:xfrm>
            <a:off x="189625" y="5989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Warm-Up  (5 minutes)  </a:t>
            </a:r>
            <a:endParaRPr i="1"/>
          </a:p>
        </p:txBody>
      </p:sp>
      <p:sp>
        <p:nvSpPr>
          <p:cNvPr id="101" name="Google Shape;101;p15"/>
          <p:cNvSpPr txBox="1"/>
          <p:nvPr>
            <p:ph idx="1" type="body"/>
          </p:nvPr>
        </p:nvSpPr>
        <p:spPr>
          <a:xfrm>
            <a:off x="189650" y="1326725"/>
            <a:ext cx="5078100" cy="354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We’re going to build a house to go into a brand new neighborhood!</a:t>
            </a:r>
            <a:endParaRPr sz="2000"/>
          </a:p>
          <a:p>
            <a:pPr indent="-355600" lvl="0" marL="457200" rtl="0" algn="l">
              <a:spcBef>
                <a:spcPts val="0"/>
              </a:spcBef>
              <a:spcAft>
                <a:spcPts val="0"/>
              </a:spcAft>
              <a:buSzPts val="2000"/>
              <a:buChar char="●"/>
            </a:pPr>
            <a:r>
              <a:rPr lang="en" sz="2000"/>
              <a:t>Here are the rules:</a:t>
            </a:r>
            <a:endParaRPr sz="2000"/>
          </a:p>
          <a:p>
            <a:pPr indent="-355600" lvl="1" marL="914400" rtl="0" algn="l">
              <a:spcBef>
                <a:spcPts val="0"/>
              </a:spcBef>
              <a:spcAft>
                <a:spcPts val="0"/>
              </a:spcAft>
              <a:buSzPts val="2000"/>
              <a:buChar char="○"/>
            </a:pPr>
            <a:r>
              <a:rPr lang="en" sz="2000"/>
              <a:t>Each group has access to one resource and the supply is limitless.</a:t>
            </a:r>
            <a:endParaRPr sz="2000"/>
          </a:p>
          <a:p>
            <a:pPr indent="-355600" lvl="1" marL="914400" rtl="0" algn="l">
              <a:spcBef>
                <a:spcPts val="0"/>
              </a:spcBef>
              <a:spcAft>
                <a:spcPts val="0"/>
              </a:spcAft>
              <a:buSzPts val="2000"/>
              <a:buChar char="○"/>
            </a:pPr>
            <a:r>
              <a:rPr lang="en" sz="2000"/>
              <a:t>Your resource is different from your neighbor’s resource.</a:t>
            </a:r>
            <a:endParaRPr sz="2000"/>
          </a:p>
          <a:p>
            <a:pPr indent="-355600" lvl="0" marL="457200" rtl="0" algn="l">
              <a:spcBef>
                <a:spcPts val="0"/>
              </a:spcBef>
              <a:spcAft>
                <a:spcPts val="0"/>
              </a:spcAft>
              <a:buSzPts val="2000"/>
              <a:buChar char="●"/>
            </a:pPr>
            <a:r>
              <a:rPr b="1" lang="en" sz="2000"/>
              <a:t>In 2 minutes, draw</a:t>
            </a:r>
            <a:r>
              <a:rPr lang="en" sz="2000"/>
              <a:t> what your house will look like and discuss how you’ll get your materials.</a:t>
            </a:r>
            <a:endParaRPr sz="2000"/>
          </a:p>
        </p:txBody>
      </p:sp>
      <p:pic>
        <p:nvPicPr>
          <p:cNvPr id="102" name="Google Shape;102;p15"/>
          <p:cNvPicPr preferRelativeResize="0"/>
          <p:nvPr/>
        </p:nvPicPr>
        <p:blipFill rotWithShape="1">
          <a:blip r:embed="rId3">
            <a:alphaModFix/>
          </a:blip>
          <a:srcRect b="32726" l="0" r="0" t="24443"/>
          <a:stretch/>
        </p:blipFill>
        <p:spPr>
          <a:xfrm>
            <a:off x="6377188" y="598900"/>
            <a:ext cx="2061350" cy="953524"/>
          </a:xfrm>
          <a:prstGeom prst="rect">
            <a:avLst/>
          </a:prstGeom>
          <a:noFill/>
          <a:ln>
            <a:noFill/>
          </a:ln>
        </p:spPr>
      </p:pic>
      <p:pic>
        <p:nvPicPr>
          <p:cNvPr id="103" name="Google Shape;103;p15"/>
          <p:cNvPicPr preferRelativeResize="0"/>
          <p:nvPr/>
        </p:nvPicPr>
        <p:blipFill rotWithShape="1">
          <a:blip r:embed="rId4">
            <a:alphaModFix/>
          </a:blip>
          <a:srcRect b="21710" l="6151" r="8048" t="6378"/>
          <a:stretch/>
        </p:blipFill>
        <p:spPr>
          <a:xfrm>
            <a:off x="7486975" y="1842350"/>
            <a:ext cx="1406774" cy="1177751"/>
          </a:xfrm>
          <a:prstGeom prst="rect">
            <a:avLst/>
          </a:prstGeom>
          <a:noFill/>
          <a:ln>
            <a:noFill/>
          </a:ln>
        </p:spPr>
      </p:pic>
      <p:pic>
        <p:nvPicPr>
          <p:cNvPr id="104" name="Google Shape;104;p15"/>
          <p:cNvPicPr preferRelativeResize="0"/>
          <p:nvPr/>
        </p:nvPicPr>
        <p:blipFill>
          <a:blip r:embed="rId5">
            <a:alphaModFix/>
          </a:blip>
          <a:stretch>
            <a:fillRect/>
          </a:stretch>
        </p:blipFill>
        <p:spPr>
          <a:xfrm>
            <a:off x="5673939" y="1762738"/>
            <a:ext cx="1406775" cy="1406775"/>
          </a:xfrm>
          <a:prstGeom prst="rect">
            <a:avLst/>
          </a:prstGeom>
          <a:noFill/>
          <a:ln>
            <a:noFill/>
          </a:ln>
        </p:spPr>
      </p:pic>
      <p:pic>
        <p:nvPicPr>
          <p:cNvPr id="105" name="Google Shape;105;p15"/>
          <p:cNvPicPr preferRelativeResize="0"/>
          <p:nvPr/>
        </p:nvPicPr>
        <p:blipFill>
          <a:blip r:embed="rId6">
            <a:alphaModFix/>
          </a:blip>
          <a:stretch>
            <a:fillRect/>
          </a:stretch>
        </p:blipFill>
        <p:spPr>
          <a:xfrm>
            <a:off x="6377200" y="3553992"/>
            <a:ext cx="2061349" cy="1374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1000"/>
                                        <p:tgtEl>
                                          <p:spTgt spid="1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animEffect filter="fade" transition="in">
                                      <p:cBhvr>
                                        <p:cTn dur="1000"/>
                                        <p:tgtEl>
                                          <p:spTgt spid="1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animEffect filter="fade" transition="in">
                                      <p:cBhvr>
                                        <p:cTn dur="1000"/>
                                        <p:tgtEl>
                                          <p:spTgt spid="1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animEffect filter="fade" transition="in">
                                      <p:cBhvr>
                                        <p:cTn dur="1000"/>
                                        <p:tgtEl>
                                          <p:spTgt spid="1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animEffect filter="fade" transition="in">
                                      <p:cBhvr>
                                        <p:cTn dur="1000"/>
                                        <p:tgtEl>
                                          <p:spTgt spid="1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9" name="Shape 849"/>
        <p:cNvGrpSpPr/>
        <p:nvPr/>
      </p:nvGrpSpPr>
      <p:grpSpPr>
        <a:xfrm>
          <a:off x="0" y="0"/>
          <a:ext cx="0" cy="0"/>
          <a:chOff x="0" y="0"/>
          <a:chExt cx="0" cy="0"/>
        </a:xfrm>
      </p:grpSpPr>
      <p:sp>
        <p:nvSpPr>
          <p:cNvPr id="850" name="Google Shape;850;p42"/>
          <p:cNvSpPr txBox="1"/>
          <p:nvPr>
            <p:ph type="title"/>
          </p:nvPr>
        </p:nvSpPr>
        <p:spPr>
          <a:xfrm>
            <a:off x="157400" y="6233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851" name="Google Shape;851;p42"/>
          <p:cNvSpPr txBox="1"/>
          <p:nvPr>
            <p:ph idx="1" type="body"/>
          </p:nvPr>
        </p:nvSpPr>
        <p:spPr>
          <a:xfrm>
            <a:off x="0" y="1322000"/>
            <a:ext cx="8766000" cy="3167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Calibri"/>
              <a:buChar char="●"/>
            </a:pPr>
            <a:r>
              <a:rPr lang="en" sz="2000" u="sng">
                <a:solidFill>
                  <a:srgbClr val="1155CC"/>
                </a:solidFill>
                <a:latin typeface="Calibri"/>
                <a:ea typeface="Calibri"/>
                <a:cs typeface="Calibri"/>
                <a:sym typeface="Calibri"/>
                <a:hlinkClick r:id="rId3"/>
              </a:rPr>
              <a:t>12.23 Nitrogen Cycle</a:t>
            </a:r>
            <a:r>
              <a:rPr lang="en" sz="2000">
                <a:solidFill>
                  <a:srgbClr val="000000"/>
                </a:solidFill>
                <a:latin typeface="Calibri"/>
                <a:ea typeface="Calibri"/>
                <a:cs typeface="Calibri"/>
                <a:sym typeface="Calibri"/>
              </a:rPr>
              <a:t> (CK-12 Foundation)</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u="sng">
                <a:solidFill>
                  <a:srgbClr val="1155CC"/>
                </a:solidFill>
                <a:latin typeface="Calibri"/>
                <a:ea typeface="Calibri"/>
                <a:cs typeface="Calibri"/>
                <a:sym typeface="Calibri"/>
                <a:hlinkClick r:id="rId4"/>
              </a:rPr>
              <a:t>Nitrogen Fixation Lesson for Kids</a:t>
            </a:r>
            <a:r>
              <a:rPr lang="en" sz="2000">
                <a:solidFill>
                  <a:srgbClr val="000000"/>
                </a:solidFill>
                <a:latin typeface="Calibri"/>
                <a:ea typeface="Calibri"/>
                <a:cs typeface="Calibri"/>
                <a:sym typeface="Calibri"/>
              </a:rPr>
              <a:t> (Study.com)</a:t>
            </a:r>
            <a:endParaRPr sz="2000">
              <a:solidFill>
                <a:srgbClr val="000000"/>
              </a:solidFill>
              <a:latin typeface="Calibri"/>
              <a:ea typeface="Calibri"/>
              <a:cs typeface="Calibri"/>
              <a:sym typeface="Calibri"/>
            </a:endParaRPr>
          </a:p>
          <a:p>
            <a:pPr indent="-355600" lvl="0" marL="457200" rtl="0" algn="l">
              <a:spcBef>
                <a:spcPts val="0"/>
              </a:spcBef>
              <a:spcAft>
                <a:spcPts val="0"/>
              </a:spcAft>
              <a:buClr>
                <a:srgbClr val="000000"/>
              </a:buClr>
              <a:buSzPts val="2000"/>
              <a:buFont typeface="Calibri"/>
              <a:buChar char="●"/>
            </a:pPr>
            <a:r>
              <a:rPr lang="en" sz="2000">
                <a:solidFill>
                  <a:srgbClr val="000000"/>
                </a:solidFill>
                <a:latin typeface="Calibri"/>
                <a:ea typeface="Calibri"/>
                <a:cs typeface="Calibri"/>
                <a:sym typeface="Calibri"/>
              </a:rPr>
              <a:t>Videos:</a:t>
            </a:r>
            <a:endParaRPr sz="2000">
              <a:solidFill>
                <a:srgbClr val="000000"/>
              </a:solidFill>
              <a:latin typeface="Calibri"/>
              <a:ea typeface="Calibri"/>
              <a:cs typeface="Calibri"/>
              <a:sym typeface="Calibri"/>
            </a:endParaRPr>
          </a:p>
          <a:p>
            <a:pPr indent="-355600" lvl="1" marL="914400" rtl="0" algn="l">
              <a:spcBef>
                <a:spcPts val="0"/>
              </a:spcBef>
              <a:spcAft>
                <a:spcPts val="0"/>
              </a:spcAft>
              <a:buClr>
                <a:srgbClr val="000000"/>
              </a:buClr>
              <a:buSzPts val="2000"/>
              <a:buFont typeface="Calibri"/>
              <a:buChar char="○"/>
            </a:pPr>
            <a:r>
              <a:rPr lang="en" sz="2000" u="sng">
                <a:solidFill>
                  <a:srgbClr val="1155CC"/>
                </a:solidFill>
                <a:latin typeface="Calibri"/>
                <a:ea typeface="Calibri"/>
                <a:cs typeface="Calibri"/>
                <a:sym typeface="Calibri"/>
                <a:hlinkClick r:id="rId5"/>
              </a:rPr>
              <a:t>Symbiosis</a:t>
            </a:r>
            <a:endParaRPr sz="2000">
              <a:solidFill>
                <a:srgbClr val="000000"/>
              </a:solidFill>
              <a:latin typeface="Calibri"/>
              <a:ea typeface="Calibri"/>
              <a:cs typeface="Calibri"/>
              <a:sym typeface="Calibri"/>
            </a:endParaRPr>
          </a:p>
          <a:p>
            <a:pPr indent="-355600" lvl="1" marL="914400" rtl="0" algn="l">
              <a:spcBef>
                <a:spcPts val="0"/>
              </a:spcBef>
              <a:spcAft>
                <a:spcPts val="0"/>
              </a:spcAft>
              <a:buClr>
                <a:srgbClr val="000000"/>
              </a:buClr>
              <a:buSzPts val="2000"/>
              <a:buFont typeface="Calibri"/>
              <a:buChar char="○"/>
            </a:pPr>
            <a:r>
              <a:rPr lang="en" sz="2000" u="sng">
                <a:solidFill>
                  <a:srgbClr val="1155CC"/>
                </a:solidFill>
                <a:latin typeface="Calibri"/>
                <a:ea typeface="Calibri"/>
                <a:cs typeface="Calibri"/>
                <a:sym typeface="Calibri"/>
                <a:hlinkClick r:id="rId6"/>
              </a:rPr>
              <a:t>The Nitrogen Cycle</a:t>
            </a:r>
            <a:endParaRPr sz="20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189625" y="5989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Warm-Up</a:t>
            </a:r>
            <a:endParaRPr/>
          </a:p>
        </p:txBody>
      </p:sp>
      <p:sp>
        <p:nvSpPr>
          <p:cNvPr id="111" name="Google Shape;111;p16"/>
          <p:cNvSpPr txBox="1"/>
          <p:nvPr>
            <p:ph idx="1" type="body"/>
          </p:nvPr>
        </p:nvSpPr>
        <p:spPr>
          <a:xfrm>
            <a:off x="189650" y="1326725"/>
            <a:ext cx="5484300" cy="3418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Share your houses!</a:t>
            </a:r>
            <a:endParaRPr sz="2000"/>
          </a:p>
          <a:p>
            <a:pPr indent="-355600" lvl="0" marL="457200" rtl="0" algn="l">
              <a:spcBef>
                <a:spcPts val="0"/>
              </a:spcBef>
              <a:spcAft>
                <a:spcPts val="0"/>
              </a:spcAft>
              <a:buSzPts val="2000"/>
              <a:buChar char="●"/>
            </a:pPr>
            <a:r>
              <a:rPr lang="en" sz="2000"/>
              <a:t>What obstacles did you encounter?</a:t>
            </a:r>
            <a:endParaRPr sz="2000"/>
          </a:p>
          <a:p>
            <a:pPr indent="-355600" lvl="0" marL="457200" rtl="0" algn="l">
              <a:spcBef>
                <a:spcPts val="0"/>
              </a:spcBef>
              <a:spcAft>
                <a:spcPts val="0"/>
              </a:spcAft>
              <a:buSzPts val="2000"/>
              <a:buChar char="●"/>
            </a:pPr>
            <a:r>
              <a:rPr lang="en" sz="2000"/>
              <a:t>Did anyone trade some of their resource for another group’s resource?</a:t>
            </a:r>
            <a:endParaRPr sz="2000"/>
          </a:p>
          <a:p>
            <a:pPr indent="-355600" lvl="1" marL="914400" rtl="0" algn="l">
              <a:spcBef>
                <a:spcPts val="0"/>
              </a:spcBef>
              <a:spcAft>
                <a:spcPts val="0"/>
              </a:spcAft>
              <a:buSzPts val="2000"/>
              <a:buChar char="○"/>
            </a:pPr>
            <a:r>
              <a:rPr lang="en" sz="2000"/>
              <a:t>Everyone lives in the same neighborhood, so everyone would have benefitted. </a:t>
            </a:r>
            <a:endParaRPr sz="2000"/>
          </a:p>
          <a:p>
            <a:pPr indent="-355600" lvl="0" marL="457200" rtl="0" algn="l">
              <a:spcBef>
                <a:spcPts val="0"/>
              </a:spcBef>
              <a:spcAft>
                <a:spcPts val="0"/>
              </a:spcAft>
              <a:buSzPts val="2000"/>
              <a:buChar char="●"/>
            </a:pPr>
            <a:r>
              <a:rPr lang="en" sz="2000"/>
              <a:t>This type of relationship is called </a:t>
            </a:r>
            <a:r>
              <a:rPr b="1" lang="en" sz="2000" u="sng"/>
              <a:t>symbiosis</a:t>
            </a:r>
            <a:r>
              <a:rPr lang="en" sz="2000"/>
              <a:t>. </a:t>
            </a:r>
            <a:endParaRPr sz="2000"/>
          </a:p>
          <a:p>
            <a:pPr indent="-355600" lvl="1" marL="914400" rtl="0" algn="l">
              <a:spcBef>
                <a:spcPts val="0"/>
              </a:spcBef>
              <a:spcAft>
                <a:spcPts val="0"/>
              </a:spcAft>
              <a:buSzPts val="2000"/>
              <a:buChar char="○"/>
            </a:pPr>
            <a:r>
              <a:rPr lang="en" sz="2000"/>
              <a:t> It occurs in nature, between many different organisms.</a:t>
            </a:r>
            <a:endParaRPr sz="2000"/>
          </a:p>
        </p:txBody>
      </p:sp>
      <p:pic>
        <p:nvPicPr>
          <p:cNvPr id="112" name="Google Shape;112;p16"/>
          <p:cNvPicPr preferRelativeResize="0"/>
          <p:nvPr/>
        </p:nvPicPr>
        <p:blipFill rotWithShape="1">
          <a:blip r:embed="rId3">
            <a:alphaModFix/>
          </a:blip>
          <a:srcRect b="32726" l="0" r="0" t="24443"/>
          <a:stretch/>
        </p:blipFill>
        <p:spPr>
          <a:xfrm>
            <a:off x="6377188" y="598900"/>
            <a:ext cx="2061350" cy="953524"/>
          </a:xfrm>
          <a:prstGeom prst="rect">
            <a:avLst/>
          </a:prstGeom>
          <a:noFill/>
          <a:ln>
            <a:noFill/>
          </a:ln>
        </p:spPr>
      </p:pic>
      <p:pic>
        <p:nvPicPr>
          <p:cNvPr id="113" name="Google Shape;113;p16"/>
          <p:cNvPicPr preferRelativeResize="0"/>
          <p:nvPr/>
        </p:nvPicPr>
        <p:blipFill rotWithShape="1">
          <a:blip r:embed="rId4">
            <a:alphaModFix/>
          </a:blip>
          <a:srcRect b="21710" l="6151" r="8048" t="6378"/>
          <a:stretch/>
        </p:blipFill>
        <p:spPr>
          <a:xfrm>
            <a:off x="7486975" y="1842350"/>
            <a:ext cx="1406774" cy="1177751"/>
          </a:xfrm>
          <a:prstGeom prst="rect">
            <a:avLst/>
          </a:prstGeom>
          <a:noFill/>
          <a:ln>
            <a:noFill/>
          </a:ln>
        </p:spPr>
      </p:pic>
      <p:pic>
        <p:nvPicPr>
          <p:cNvPr id="114" name="Google Shape;114;p16"/>
          <p:cNvPicPr preferRelativeResize="0"/>
          <p:nvPr/>
        </p:nvPicPr>
        <p:blipFill>
          <a:blip r:embed="rId5">
            <a:alphaModFix/>
          </a:blip>
          <a:stretch>
            <a:fillRect/>
          </a:stretch>
        </p:blipFill>
        <p:spPr>
          <a:xfrm>
            <a:off x="5673939" y="1762738"/>
            <a:ext cx="1406775" cy="1406775"/>
          </a:xfrm>
          <a:prstGeom prst="rect">
            <a:avLst/>
          </a:prstGeom>
          <a:noFill/>
          <a:ln>
            <a:noFill/>
          </a:ln>
        </p:spPr>
      </p:pic>
      <p:pic>
        <p:nvPicPr>
          <p:cNvPr id="115" name="Google Shape;115;p16"/>
          <p:cNvPicPr preferRelativeResize="0"/>
          <p:nvPr/>
        </p:nvPicPr>
        <p:blipFill>
          <a:blip r:embed="rId6">
            <a:alphaModFix/>
          </a:blip>
          <a:stretch>
            <a:fillRect/>
          </a:stretch>
        </p:blipFill>
        <p:spPr>
          <a:xfrm>
            <a:off x="6377200" y="3553992"/>
            <a:ext cx="2061349" cy="1374232"/>
          </a:xfrm>
          <a:prstGeom prst="rect">
            <a:avLst/>
          </a:prstGeom>
          <a:noFill/>
          <a:ln>
            <a:noFill/>
          </a:ln>
        </p:spPr>
      </p:pic>
      <p:cxnSp>
        <p:nvCxnSpPr>
          <p:cNvPr id="116" name="Google Shape;116;p16"/>
          <p:cNvCxnSpPr/>
          <p:nvPr/>
        </p:nvCxnSpPr>
        <p:spPr>
          <a:xfrm rot="10800000">
            <a:off x="7819375" y="1302725"/>
            <a:ext cx="212700" cy="850500"/>
          </a:xfrm>
          <a:prstGeom prst="straightConnector1">
            <a:avLst/>
          </a:prstGeom>
          <a:noFill/>
          <a:ln cap="flat" cmpd="sng" w="9525">
            <a:solidFill>
              <a:schemeClr val="dk2"/>
            </a:solidFill>
            <a:prstDash val="solid"/>
            <a:round/>
            <a:headEnd len="med" w="med" type="stealth"/>
            <a:tailEnd len="med" w="med" type="triangle"/>
          </a:ln>
        </p:spPr>
      </p:cxnSp>
      <p:cxnSp>
        <p:nvCxnSpPr>
          <p:cNvPr id="117" name="Google Shape;117;p16"/>
          <p:cNvCxnSpPr>
            <a:stCxn id="114" idx="0"/>
          </p:cNvCxnSpPr>
          <p:nvPr/>
        </p:nvCxnSpPr>
        <p:spPr>
          <a:xfrm flipH="1" rot="10800000">
            <a:off x="6377327" y="1384438"/>
            <a:ext cx="280800" cy="378300"/>
          </a:xfrm>
          <a:prstGeom prst="straightConnector1">
            <a:avLst/>
          </a:prstGeom>
          <a:noFill/>
          <a:ln cap="flat" cmpd="sng" w="9525">
            <a:solidFill>
              <a:schemeClr val="dk2"/>
            </a:solidFill>
            <a:prstDash val="solid"/>
            <a:round/>
            <a:headEnd len="med" w="med" type="stealth"/>
            <a:tailEnd len="med" w="med" type="triangle"/>
          </a:ln>
        </p:spPr>
      </p:cxnSp>
      <p:cxnSp>
        <p:nvCxnSpPr>
          <p:cNvPr id="118" name="Google Shape;118;p16"/>
          <p:cNvCxnSpPr/>
          <p:nvPr/>
        </p:nvCxnSpPr>
        <p:spPr>
          <a:xfrm flipH="1" rot="10800000">
            <a:off x="7274988" y="1622724"/>
            <a:ext cx="17700" cy="1617000"/>
          </a:xfrm>
          <a:prstGeom prst="straightConnector1">
            <a:avLst/>
          </a:prstGeom>
          <a:noFill/>
          <a:ln cap="flat" cmpd="sng" w="9525">
            <a:solidFill>
              <a:schemeClr val="dk2"/>
            </a:solidFill>
            <a:prstDash val="solid"/>
            <a:round/>
            <a:headEnd len="med" w="med" type="stealth"/>
            <a:tailEnd len="med" w="med" type="triangle"/>
          </a:ln>
        </p:spPr>
      </p:cxnSp>
      <p:cxnSp>
        <p:nvCxnSpPr>
          <p:cNvPr id="119" name="Google Shape;119;p16"/>
          <p:cNvCxnSpPr/>
          <p:nvPr/>
        </p:nvCxnSpPr>
        <p:spPr>
          <a:xfrm rot="10800000">
            <a:off x="6707025" y="3150900"/>
            <a:ext cx="163800" cy="321300"/>
          </a:xfrm>
          <a:prstGeom prst="straightConnector1">
            <a:avLst/>
          </a:prstGeom>
          <a:noFill/>
          <a:ln cap="flat" cmpd="sng" w="9525">
            <a:solidFill>
              <a:schemeClr val="dk2"/>
            </a:solidFill>
            <a:prstDash val="solid"/>
            <a:round/>
            <a:headEnd len="med" w="med" type="stealth"/>
            <a:tailEnd len="med" w="med" type="triangle"/>
          </a:ln>
        </p:spPr>
      </p:cxnSp>
      <p:cxnSp>
        <p:nvCxnSpPr>
          <p:cNvPr id="120" name="Google Shape;120;p16"/>
          <p:cNvCxnSpPr>
            <a:endCxn id="113" idx="2"/>
          </p:cNvCxnSpPr>
          <p:nvPr/>
        </p:nvCxnSpPr>
        <p:spPr>
          <a:xfrm flipH="1" rot="10800000">
            <a:off x="8031962" y="3020101"/>
            <a:ext cx="158400" cy="452100"/>
          </a:xfrm>
          <a:prstGeom prst="straightConnector1">
            <a:avLst/>
          </a:prstGeom>
          <a:noFill/>
          <a:ln cap="flat" cmpd="sng" w="9525">
            <a:solidFill>
              <a:schemeClr val="dk2"/>
            </a:solidFill>
            <a:prstDash val="solid"/>
            <a:round/>
            <a:headEnd len="med" w="med" type="stealth"/>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Effect filter="fade" transition="in">
                                      <p:cBhvr>
                                        <p:cTn dur="1000"/>
                                        <p:tgtEl>
                                          <p:spTgt spid="1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124225" y="6152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Symbiosis</a:t>
            </a:r>
            <a:endParaRPr/>
          </a:p>
        </p:txBody>
      </p:sp>
      <p:pic>
        <p:nvPicPr>
          <p:cNvPr descr="View full lesson: http://ed.ted.com/lessons/symbiosis-a-surprising-tale-of-species-cooperation&#10;&#10;Different species often depend on one another. David Gonzales describes the remarkable relationship of the Clark's nutcracker and the whitebark pine, to illustrate the interdependency known as symbiosis.&#10;&#10;Lesson by David Gonzales, animation by Sunni Brown." id="126" name="Google Shape;126;p17" title="Symbiosis: A surprising tale of species cooperation - David Gonzales">
            <a:hlinkClick r:id="rId4"/>
          </p:cNvPr>
          <p:cNvPicPr preferRelativeResize="0"/>
          <p:nvPr/>
        </p:nvPicPr>
        <p:blipFill>
          <a:blip r:embed="rId5">
            <a:alphaModFix/>
          </a:blip>
          <a:stretch>
            <a:fillRect/>
          </a:stretch>
        </p:blipFill>
        <p:spPr>
          <a:xfrm>
            <a:off x="2116063" y="1297700"/>
            <a:ext cx="4911875" cy="368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173275" y="5989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Garden Activity (15 minutes)</a:t>
            </a:r>
            <a:endParaRPr/>
          </a:p>
        </p:txBody>
      </p:sp>
      <p:sp>
        <p:nvSpPr>
          <p:cNvPr id="132" name="Google Shape;132;p18"/>
          <p:cNvSpPr txBox="1"/>
          <p:nvPr>
            <p:ph idx="1" type="body"/>
          </p:nvPr>
        </p:nvSpPr>
        <p:spPr>
          <a:xfrm>
            <a:off x="266400" y="1284400"/>
            <a:ext cx="8611200" cy="1406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In groups, go out into the garden and find 3 symbiotic relationships.</a:t>
            </a:r>
            <a:endParaRPr sz="2000"/>
          </a:p>
          <a:p>
            <a:pPr indent="-355600" lvl="0" marL="457200" rtl="0" algn="l">
              <a:spcBef>
                <a:spcPts val="0"/>
              </a:spcBef>
              <a:spcAft>
                <a:spcPts val="0"/>
              </a:spcAft>
              <a:buSzPts val="2000"/>
              <a:buChar char="●"/>
            </a:pPr>
            <a:r>
              <a:rPr lang="en" sz="2000"/>
              <a:t>Write them down.  (10 minutes)</a:t>
            </a:r>
            <a:endParaRPr sz="2000"/>
          </a:p>
          <a:p>
            <a:pPr indent="-355600" lvl="0" marL="457200" rtl="0" algn="l">
              <a:spcBef>
                <a:spcPts val="0"/>
              </a:spcBef>
              <a:spcAft>
                <a:spcPts val="0"/>
              </a:spcAft>
              <a:buSzPts val="2000"/>
              <a:buChar char="●"/>
            </a:pPr>
            <a:r>
              <a:rPr lang="en" sz="2000"/>
              <a:t>Your relationships should be different from everyone else’s.</a:t>
            </a:r>
            <a:endParaRPr sz="2000"/>
          </a:p>
          <a:p>
            <a:pPr indent="-355600" lvl="0" marL="457200" rtl="0" algn="l">
              <a:spcBef>
                <a:spcPts val="0"/>
              </a:spcBef>
              <a:spcAft>
                <a:spcPts val="0"/>
              </a:spcAft>
              <a:buSzPts val="2000"/>
              <a:buChar char="●"/>
            </a:pPr>
            <a:r>
              <a:rPr lang="en" sz="2000"/>
              <a:t>Come back to the large group and share. (3 minutes)</a:t>
            </a:r>
            <a:endParaRPr sz="2000"/>
          </a:p>
        </p:txBody>
      </p:sp>
      <p:pic>
        <p:nvPicPr>
          <p:cNvPr id="133" name="Google Shape;133;p18"/>
          <p:cNvPicPr preferRelativeResize="0"/>
          <p:nvPr/>
        </p:nvPicPr>
        <p:blipFill>
          <a:blip r:embed="rId3">
            <a:alphaModFix/>
          </a:blip>
          <a:stretch>
            <a:fillRect/>
          </a:stretch>
        </p:blipFill>
        <p:spPr>
          <a:xfrm>
            <a:off x="507987" y="2841372"/>
            <a:ext cx="2538475" cy="1665402"/>
          </a:xfrm>
          <a:prstGeom prst="rect">
            <a:avLst/>
          </a:prstGeom>
          <a:noFill/>
          <a:ln>
            <a:noFill/>
          </a:ln>
        </p:spPr>
      </p:pic>
      <p:sp>
        <p:nvSpPr>
          <p:cNvPr id="134" name="Google Shape;134;p18"/>
          <p:cNvSpPr txBox="1"/>
          <p:nvPr/>
        </p:nvSpPr>
        <p:spPr>
          <a:xfrm>
            <a:off x="508113" y="4504325"/>
            <a:ext cx="2538600" cy="3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u="sng">
                <a:solidFill>
                  <a:schemeClr val="hlink"/>
                </a:solidFill>
                <a:latin typeface="Lato"/>
                <a:ea typeface="Lato"/>
                <a:cs typeface="Lato"/>
                <a:sym typeface="Lato"/>
                <a:hlinkClick r:id="rId4"/>
              </a:rPr>
              <a:t>https://visittemperatedeciduous.weebly.com/symbiotic-relationships.html</a:t>
            </a:r>
            <a:endParaRPr sz="400">
              <a:latin typeface="Lato"/>
              <a:ea typeface="Lato"/>
              <a:cs typeface="Lato"/>
              <a:sym typeface="Lato"/>
            </a:endParaRPr>
          </a:p>
        </p:txBody>
      </p:sp>
      <p:pic>
        <p:nvPicPr>
          <p:cNvPr id="135" name="Google Shape;135;p18"/>
          <p:cNvPicPr preferRelativeResize="0"/>
          <p:nvPr/>
        </p:nvPicPr>
        <p:blipFill rotWithShape="1">
          <a:blip r:embed="rId5">
            <a:alphaModFix/>
          </a:blip>
          <a:srcRect b="10666" l="0" r="0" t="0"/>
          <a:stretch/>
        </p:blipFill>
        <p:spPr>
          <a:xfrm>
            <a:off x="3556803" y="2794613"/>
            <a:ext cx="2213997" cy="1758925"/>
          </a:xfrm>
          <a:prstGeom prst="rect">
            <a:avLst/>
          </a:prstGeom>
          <a:noFill/>
          <a:ln>
            <a:noFill/>
          </a:ln>
        </p:spPr>
      </p:pic>
      <p:sp>
        <p:nvSpPr>
          <p:cNvPr id="136" name="Google Shape;136;p18"/>
          <p:cNvSpPr txBox="1"/>
          <p:nvPr/>
        </p:nvSpPr>
        <p:spPr>
          <a:xfrm>
            <a:off x="3556813" y="4504325"/>
            <a:ext cx="2159100" cy="3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u="sng">
                <a:solidFill>
                  <a:schemeClr val="hlink"/>
                </a:solidFill>
                <a:latin typeface="Lato"/>
                <a:ea typeface="Lato"/>
                <a:cs typeface="Lato"/>
                <a:sym typeface="Lato"/>
                <a:hlinkClick r:id="rId6"/>
              </a:rPr>
              <a:t>https://nhpbs.org/natureworks/nwep11b.htm</a:t>
            </a:r>
            <a:endParaRPr sz="400">
              <a:latin typeface="Lato"/>
              <a:ea typeface="Lato"/>
              <a:cs typeface="Lato"/>
              <a:sym typeface="Lato"/>
            </a:endParaRPr>
          </a:p>
        </p:txBody>
      </p:sp>
      <p:pic>
        <p:nvPicPr>
          <p:cNvPr id="137" name="Google Shape;137;p18"/>
          <p:cNvPicPr preferRelativeResize="0"/>
          <p:nvPr/>
        </p:nvPicPr>
        <p:blipFill>
          <a:blip r:embed="rId7">
            <a:alphaModFix/>
          </a:blip>
          <a:stretch>
            <a:fillRect/>
          </a:stretch>
        </p:blipFill>
        <p:spPr>
          <a:xfrm>
            <a:off x="6430110" y="2841375"/>
            <a:ext cx="2205853" cy="1665400"/>
          </a:xfrm>
          <a:prstGeom prst="rect">
            <a:avLst/>
          </a:prstGeom>
          <a:noFill/>
          <a:ln>
            <a:noFill/>
          </a:ln>
        </p:spPr>
      </p:pic>
      <p:sp>
        <p:nvSpPr>
          <p:cNvPr id="138" name="Google Shape;138;p18"/>
          <p:cNvSpPr txBox="1"/>
          <p:nvPr/>
        </p:nvSpPr>
        <p:spPr>
          <a:xfrm>
            <a:off x="6430113" y="4504325"/>
            <a:ext cx="2205900" cy="3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u="sng">
                <a:solidFill>
                  <a:schemeClr val="hlink"/>
                </a:solidFill>
                <a:latin typeface="Lato"/>
                <a:ea typeface="Lato"/>
                <a:cs typeface="Lato"/>
                <a:sym typeface="Lato"/>
                <a:hlinkClick r:id="rId8"/>
              </a:rPr>
              <a:t>https://mtgarfieldgreenhouse.wordpress.com/tag/how-to-keep-ladybugs-around/</a:t>
            </a:r>
            <a:endParaRPr sz="4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79050" y="6172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nitrogen?</a:t>
            </a:r>
            <a:endParaRPr/>
          </a:p>
        </p:txBody>
      </p:sp>
      <p:sp>
        <p:nvSpPr>
          <p:cNvPr id="144" name="Google Shape;144;p19"/>
          <p:cNvSpPr txBox="1"/>
          <p:nvPr>
            <p:ph idx="1" type="body"/>
          </p:nvPr>
        </p:nvSpPr>
        <p:spPr>
          <a:xfrm>
            <a:off x="0" y="1326450"/>
            <a:ext cx="9144000" cy="3087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666666"/>
              </a:buClr>
              <a:buSzPts val="2000"/>
              <a:buChar char="●"/>
            </a:pPr>
            <a:r>
              <a:rPr lang="en" sz="2000">
                <a:solidFill>
                  <a:srgbClr val="666666"/>
                </a:solidFill>
              </a:rPr>
              <a:t>Nitrogen is a fundamental building block of proteins and nucleic acids, making it an essential nutrient.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Nitrogen is also important for the production of chlorophyll, which plants need for photosynthesis. </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Nitrogen can be found in the atmosphere, in living organisms, in soil, and in the ocean.</a:t>
            </a:r>
            <a:endParaRPr sz="2000">
              <a:solidFill>
                <a:srgbClr val="666666"/>
              </a:solidFill>
            </a:endParaRPr>
          </a:p>
          <a:p>
            <a:pPr indent="-355600" lvl="0" marL="457200" rtl="0" algn="l">
              <a:spcBef>
                <a:spcPts val="0"/>
              </a:spcBef>
              <a:spcAft>
                <a:spcPts val="0"/>
              </a:spcAft>
              <a:buClr>
                <a:srgbClr val="666666"/>
              </a:buClr>
              <a:buSzPts val="2000"/>
              <a:buChar char="●"/>
            </a:pPr>
            <a:r>
              <a:rPr lang="en" sz="2000">
                <a:solidFill>
                  <a:srgbClr val="666666"/>
                </a:solidFill>
              </a:rPr>
              <a:t>Nitrogen is recycled through the biosphere in a process called the </a:t>
            </a:r>
            <a:r>
              <a:rPr b="1" lang="en" sz="2000" u="sng">
                <a:solidFill>
                  <a:srgbClr val="666666"/>
                </a:solidFill>
              </a:rPr>
              <a:t>nitrogen cycle</a:t>
            </a:r>
            <a:r>
              <a:rPr lang="en" sz="2000">
                <a:solidFill>
                  <a:srgbClr val="666666"/>
                </a:solidFill>
              </a:rPr>
              <a:t>.</a:t>
            </a:r>
            <a:endParaRPr sz="2000">
              <a:solidFill>
                <a:srgbClr val="66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10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1000"/>
                                        <p:tgtEl>
                                          <p:spTgt spid="14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0"/>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150" name="Google Shape;150;p20"/>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 (5 minutes)</a:t>
            </a:r>
            <a:endParaRPr/>
          </a:p>
        </p:txBody>
      </p:sp>
      <p:pic>
        <p:nvPicPr>
          <p:cNvPr id="151" name="Google Shape;151;p20"/>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152" name="Google Shape;152;p20"/>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153" name="Google Shape;153;p20"/>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154" name="Google Shape;154;p20"/>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155" name="Google Shape;155;p20"/>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156" name="Google Shape;156;p20"/>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157" name="Google Shape;157;p20"/>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158" name="Google Shape;158;p20"/>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159" name="Google Shape;159;p20"/>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160" name="Google Shape;160;p20"/>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161" name="Google Shape;161;p20"/>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162" name="Google Shape;162;p20"/>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163" name="Google Shape;163;p20"/>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164" name="Google Shape;164;p20"/>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165" name="Google Shape;165;p20"/>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166" name="Google Shape;166;p20"/>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167" name="Google Shape;167;p20"/>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168" name="Google Shape;168;p20"/>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169" name="Google Shape;169;p20"/>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170" name="Google Shape;170;p20"/>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171" name="Google Shape;171;p20"/>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172" name="Google Shape;172;p20"/>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173" name="Google Shape;173;p20"/>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174" name="Google Shape;174;p20"/>
          <p:cNvGrpSpPr/>
          <p:nvPr/>
        </p:nvGrpSpPr>
        <p:grpSpPr>
          <a:xfrm>
            <a:off x="5283837" y="1025825"/>
            <a:ext cx="596200" cy="586477"/>
            <a:chOff x="1300725" y="1807975"/>
            <a:chExt cx="596200" cy="586477"/>
          </a:xfrm>
        </p:grpSpPr>
        <p:pic>
          <p:nvPicPr>
            <p:cNvPr id="175" name="Google Shape;175;p20"/>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176" name="Google Shape;176;p20"/>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177" name="Google Shape;177;p20"/>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178" name="Google Shape;178;p20"/>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179" name="Google Shape;179;p20"/>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180" name="Google Shape;180;p20"/>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181" name="Google Shape;181;p20"/>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0"/>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184" name="Google Shape;184;p20"/>
          <p:cNvSpPr txBox="1"/>
          <p:nvPr/>
        </p:nvSpPr>
        <p:spPr>
          <a:xfrm>
            <a:off x="4406849" y="727525"/>
            <a:ext cx="20694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Nitrogen in atmosphere</a:t>
            </a:r>
            <a:endParaRPr>
              <a:latin typeface="Lato"/>
              <a:ea typeface="Lato"/>
              <a:cs typeface="Lato"/>
              <a:sym typeface="Lato"/>
            </a:endParaRPr>
          </a:p>
        </p:txBody>
      </p:sp>
      <p:sp>
        <p:nvSpPr>
          <p:cNvPr id="185" name="Google Shape;185;p20"/>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186" name="Google Shape;186;p20"/>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187" name="Google Shape;187;p20"/>
          <p:cNvCxnSpPr>
            <a:stCxn id="151" idx="0"/>
          </p:cNvCxnSpPr>
          <p:nvPr/>
        </p:nvCxnSpPr>
        <p:spPr>
          <a:xfrm flipH="1" rot="5400000">
            <a:off x="4958762" y="2447100"/>
            <a:ext cx="511500" cy="880800"/>
          </a:xfrm>
          <a:prstGeom prst="curvedConnector2">
            <a:avLst/>
          </a:prstGeom>
          <a:noFill/>
          <a:ln cap="flat" cmpd="sng" w="38100">
            <a:solidFill>
              <a:srgbClr val="6D9EEB"/>
            </a:solidFill>
            <a:prstDash val="solid"/>
            <a:round/>
            <a:headEnd len="med" w="med" type="none"/>
            <a:tailEnd len="med" w="med" type="triangle"/>
          </a:ln>
        </p:spPr>
      </p:cxnSp>
      <p:cxnSp>
        <p:nvCxnSpPr>
          <p:cNvPr id="188" name="Google Shape;188;p20"/>
          <p:cNvCxnSpPr>
            <a:endCxn id="186" idx="3"/>
          </p:cNvCxnSpPr>
          <p:nvPr/>
        </p:nvCxnSpPr>
        <p:spPr>
          <a:xfrm flipH="1">
            <a:off x="3371600" y="3439775"/>
            <a:ext cx="1941000" cy="821100"/>
          </a:xfrm>
          <a:prstGeom prst="curvedConnector3">
            <a:avLst>
              <a:gd fmla="val 50000" name="adj1"/>
            </a:avLst>
          </a:prstGeom>
          <a:noFill/>
          <a:ln cap="flat" cmpd="sng" w="38100">
            <a:solidFill>
              <a:srgbClr val="6D9EEB"/>
            </a:solidFill>
            <a:prstDash val="solid"/>
            <a:round/>
            <a:headEnd len="med" w="med" type="none"/>
            <a:tailEnd len="med" w="med" type="triangle"/>
          </a:ln>
        </p:spPr>
      </p:cxnSp>
      <p:cxnSp>
        <p:nvCxnSpPr>
          <p:cNvPr id="189" name="Google Shape;189;p20"/>
          <p:cNvCxnSpPr>
            <a:stCxn id="183" idx="1"/>
            <a:endCxn id="186" idx="0"/>
          </p:cNvCxnSpPr>
          <p:nvPr/>
        </p:nvCxnSpPr>
        <p:spPr>
          <a:xfrm flipH="1">
            <a:off x="1774838" y="2738536"/>
            <a:ext cx="804300" cy="1350900"/>
          </a:xfrm>
          <a:prstGeom prst="curvedConnector2">
            <a:avLst/>
          </a:prstGeom>
          <a:noFill/>
          <a:ln cap="flat" cmpd="sng" w="38100">
            <a:solidFill>
              <a:srgbClr val="6D9EEB"/>
            </a:solidFill>
            <a:prstDash val="solid"/>
            <a:round/>
            <a:headEnd len="med" w="med" type="none"/>
            <a:tailEnd len="med" w="med" type="triangle"/>
          </a:ln>
        </p:spPr>
      </p:cxnSp>
      <p:cxnSp>
        <p:nvCxnSpPr>
          <p:cNvPr id="190" name="Google Shape;190;p20"/>
          <p:cNvCxnSpPr>
            <a:endCxn id="184" idx="1"/>
          </p:cNvCxnSpPr>
          <p:nvPr/>
        </p:nvCxnSpPr>
        <p:spPr>
          <a:xfrm rot="-5400000">
            <a:off x="1171649" y="939025"/>
            <a:ext cx="3275400" cy="3195000"/>
          </a:xfrm>
          <a:prstGeom prst="curvedConnector2">
            <a:avLst/>
          </a:prstGeom>
          <a:noFill/>
          <a:ln cap="flat" cmpd="sng" w="38100">
            <a:solidFill>
              <a:srgbClr val="6D9EEB"/>
            </a:solidFill>
            <a:prstDash val="solid"/>
            <a:round/>
            <a:headEnd len="med" w="med" type="none"/>
            <a:tailEnd len="med" w="med" type="triangle"/>
          </a:ln>
        </p:spPr>
      </p:cxnSp>
      <p:cxnSp>
        <p:nvCxnSpPr>
          <p:cNvPr id="191" name="Google Shape;191;p20"/>
          <p:cNvCxnSpPr>
            <a:stCxn id="184" idx="3"/>
          </p:cNvCxnSpPr>
          <p:nvPr/>
        </p:nvCxnSpPr>
        <p:spPr>
          <a:xfrm>
            <a:off x="6476249" y="898825"/>
            <a:ext cx="440700" cy="3777300"/>
          </a:xfrm>
          <a:prstGeom prst="curvedConnector2">
            <a:avLst/>
          </a:prstGeom>
          <a:noFill/>
          <a:ln cap="flat" cmpd="sng" w="38100">
            <a:solidFill>
              <a:srgbClr val="6D9EEB"/>
            </a:solidFill>
            <a:prstDash val="solid"/>
            <a:round/>
            <a:headEnd len="med" w="med" type="none"/>
            <a:tailEnd len="med" w="med" type="triangle"/>
          </a:ln>
        </p:spPr>
      </p:cxnSp>
      <p:cxnSp>
        <p:nvCxnSpPr>
          <p:cNvPr id="192" name="Google Shape;192;p20"/>
          <p:cNvCxnSpPr/>
          <p:nvPr/>
        </p:nvCxnSpPr>
        <p:spPr>
          <a:xfrm rot="10800000">
            <a:off x="6487725" y="3721150"/>
            <a:ext cx="183600" cy="1077300"/>
          </a:xfrm>
          <a:prstGeom prst="straightConnector1">
            <a:avLst/>
          </a:prstGeom>
          <a:noFill/>
          <a:ln cap="flat" cmpd="sng" w="38100">
            <a:solidFill>
              <a:srgbClr val="6D9EEB"/>
            </a:solidFill>
            <a:prstDash val="solid"/>
            <a:round/>
            <a:headEnd len="med" w="med" type="none"/>
            <a:tailEnd len="med" w="med" type="triangle"/>
          </a:ln>
        </p:spPr>
      </p:cxnSp>
      <p:sp>
        <p:nvSpPr>
          <p:cNvPr id="193" name="Google Shape;193;p20"/>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
        <p:nvSpPr>
          <p:cNvPr id="194" name="Google Shape;194;p20"/>
          <p:cNvSpPr txBox="1"/>
          <p:nvPr/>
        </p:nvSpPr>
        <p:spPr>
          <a:xfrm>
            <a:off x="4776788" y="4848050"/>
            <a:ext cx="2806800" cy="23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a:solidFill>
                  <a:srgbClr val="FFFFFF"/>
                </a:solidFill>
                <a:latin typeface="Lato"/>
                <a:ea typeface="Lato"/>
                <a:cs typeface="Lato"/>
                <a:sym typeface="Lato"/>
              </a:rPr>
              <a:t>Bacteria “fix” nitrogen for plants</a:t>
            </a:r>
            <a:endParaRPr>
              <a:solidFill>
                <a:srgbClr val="FFFFF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21"/>
          <p:cNvPicPr preferRelativeResize="0"/>
          <p:nvPr/>
        </p:nvPicPr>
        <p:blipFill rotWithShape="1">
          <a:blip r:embed="rId3">
            <a:alphaModFix/>
          </a:blip>
          <a:srcRect b="62904" l="6721" r="60809" t="9996"/>
          <a:stretch/>
        </p:blipFill>
        <p:spPr>
          <a:xfrm>
            <a:off x="-25" y="0"/>
            <a:ext cx="9144000" cy="3143250"/>
          </a:xfrm>
          <a:prstGeom prst="rect">
            <a:avLst/>
          </a:prstGeom>
          <a:noFill/>
          <a:ln>
            <a:noFill/>
          </a:ln>
        </p:spPr>
      </p:pic>
      <p:sp>
        <p:nvSpPr>
          <p:cNvPr id="200" name="Google Shape;200;p21"/>
          <p:cNvSpPr txBox="1"/>
          <p:nvPr>
            <p:ph type="title"/>
          </p:nvPr>
        </p:nvSpPr>
        <p:spPr>
          <a:xfrm>
            <a:off x="178100" y="1917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Cycle </a:t>
            </a:r>
            <a:endParaRPr/>
          </a:p>
        </p:txBody>
      </p:sp>
      <p:pic>
        <p:nvPicPr>
          <p:cNvPr id="201" name="Google Shape;201;p21"/>
          <p:cNvPicPr preferRelativeResize="0"/>
          <p:nvPr/>
        </p:nvPicPr>
        <p:blipFill rotWithShape="1">
          <a:blip r:embed="rId3">
            <a:alphaModFix/>
          </a:blip>
          <a:srcRect b="12500" l="6721" r="6885" t="9997"/>
          <a:stretch/>
        </p:blipFill>
        <p:spPr>
          <a:xfrm>
            <a:off x="4168450" y="3143250"/>
            <a:ext cx="2972925" cy="2000250"/>
          </a:xfrm>
          <a:prstGeom prst="rect">
            <a:avLst/>
          </a:prstGeom>
          <a:noFill/>
          <a:ln>
            <a:noFill/>
          </a:ln>
        </p:spPr>
      </p:pic>
      <p:pic>
        <p:nvPicPr>
          <p:cNvPr id="202" name="Google Shape;202;p21"/>
          <p:cNvPicPr preferRelativeResize="0"/>
          <p:nvPr/>
        </p:nvPicPr>
        <p:blipFill rotWithShape="1">
          <a:blip r:embed="rId3">
            <a:alphaModFix/>
          </a:blip>
          <a:srcRect b="12500" l="6721" r="81016" t="9997"/>
          <a:stretch/>
        </p:blipFill>
        <p:spPr>
          <a:xfrm>
            <a:off x="2099325" y="3143250"/>
            <a:ext cx="421974" cy="2000250"/>
          </a:xfrm>
          <a:prstGeom prst="rect">
            <a:avLst/>
          </a:prstGeom>
          <a:noFill/>
          <a:ln>
            <a:noFill/>
          </a:ln>
        </p:spPr>
      </p:pic>
      <p:pic>
        <p:nvPicPr>
          <p:cNvPr id="203" name="Google Shape;203;p21"/>
          <p:cNvPicPr preferRelativeResize="0"/>
          <p:nvPr/>
        </p:nvPicPr>
        <p:blipFill rotWithShape="1">
          <a:blip r:embed="rId3">
            <a:alphaModFix/>
          </a:blip>
          <a:srcRect b="12500" l="6721" r="81016" t="9997"/>
          <a:stretch/>
        </p:blipFill>
        <p:spPr>
          <a:xfrm>
            <a:off x="1025887" y="3143250"/>
            <a:ext cx="421974" cy="2000250"/>
          </a:xfrm>
          <a:prstGeom prst="rect">
            <a:avLst/>
          </a:prstGeom>
          <a:noFill/>
          <a:ln>
            <a:noFill/>
          </a:ln>
        </p:spPr>
      </p:pic>
      <p:pic>
        <p:nvPicPr>
          <p:cNvPr id="204" name="Google Shape;204;p21"/>
          <p:cNvPicPr preferRelativeResize="0"/>
          <p:nvPr/>
        </p:nvPicPr>
        <p:blipFill rotWithShape="1">
          <a:blip r:embed="rId3">
            <a:alphaModFix/>
          </a:blip>
          <a:srcRect b="13099" l="6268" r="82843" t="40397"/>
          <a:stretch/>
        </p:blipFill>
        <p:spPr>
          <a:xfrm flipH="1">
            <a:off x="233625" y="3936150"/>
            <a:ext cx="367924" cy="1207350"/>
          </a:xfrm>
          <a:prstGeom prst="rect">
            <a:avLst/>
          </a:prstGeom>
          <a:noFill/>
          <a:ln>
            <a:noFill/>
          </a:ln>
        </p:spPr>
      </p:pic>
      <p:pic>
        <p:nvPicPr>
          <p:cNvPr id="205" name="Google Shape;205;p21"/>
          <p:cNvPicPr preferRelativeResize="0"/>
          <p:nvPr/>
        </p:nvPicPr>
        <p:blipFill rotWithShape="1">
          <a:blip r:embed="rId3">
            <a:alphaModFix/>
          </a:blip>
          <a:srcRect b="12500" l="6721" r="81016" t="9997"/>
          <a:stretch/>
        </p:blipFill>
        <p:spPr>
          <a:xfrm flipH="1">
            <a:off x="331775" y="3143250"/>
            <a:ext cx="421974" cy="2000250"/>
          </a:xfrm>
          <a:prstGeom prst="rect">
            <a:avLst/>
          </a:prstGeom>
          <a:noFill/>
          <a:ln>
            <a:noFill/>
          </a:ln>
        </p:spPr>
      </p:pic>
      <p:pic>
        <p:nvPicPr>
          <p:cNvPr id="206" name="Google Shape;206;p21"/>
          <p:cNvPicPr preferRelativeResize="0"/>
          <p:nvPr/>
        </p:nvPicPr>
        <p:blipFill rotWithShape="1">
          <a:blip r:embed="rId3">
            <a:alphaModFix/>
          </a:blip>
          <a:srcRect b="12500" l="6721" r="81016" t="9997"/>
          <a:stretch/>
        </p:blipFill>
        <p:spPr>
          <a:xfrm flipH="1">
            <a:off x="2746400" y="3143250"/>
            <a:ext cx="421974" cy="2000250"/>
          </a:xfrm>
          <a:prstGeom prst="rect">
            <a:avLst/>
          </a:prstGeom>
          <a:noFill/>
          <a:ln>
            <a:noFill/>
          </a:ln>
        </p:spPr>
      </p:pic>
      <p:pic>
        <p:nvPicPr>
          <p:cNvPr id="207" name="Google Shape;207;p21"/>
          <p:cNvPicPr preferRelativeResize="0"/>
          <p:nvPr/>
        </p:nvPicPr>
        <p:blipFill rotWithShape="1">
          <a:blip r:embed="rId3">
            <a:alphaModFix/>
          </a:blip>
          <a:srcRect b="12500" l="6721" r="81016" t="9997"/>
          <a:stretch/>
        </p:blipFill>
        <p:spPr>
          <a:xfrm flipH="1">
            <a:off x="2490063" y="3143250"/>
            <a:ext cx="421974" cy="2000250"/>
          </a:xfrm>
          <a:prstGeom prst="rect">
            <a:avLst/>
          </a:prstGeom>
          <a:noFill/>
          <a:ln>
            <a:noFill/>
          </a:ln>
        </p:spPr>
      </p:pic>
      <p:pic>
        <p:nvPicPr>
          <p:cNvPr id="208" name="Google Shape;208;p21"/>
          <p:cNvPicPr preferRelativeResize="0"/>
          <p:nvPr/>
        </p:nvPicPr>
        <p:blipFill rotWithShape="1">
          <a:blip r:embed="rId3">
            <a:alphaModFix/>
          </a:blip>
          <a:srcRect b="12500" l="6721" r="81016" t="9997"/>
          <a:stretch/>
        </p:blipFill>
        <p:spPr>
          <a:xfrm flipH="1">
            <a:off x="1386375" y="3143250"/>
            <a:ext cx="421974" cy="2000250"/>
          </a:xfrm>
          <a:prstGeom prst="rect">
            <a:avLst/>
          </a:prstGeom>
          <a:noFill/>
          <a:ln>
            <a:noFill/>
          </a:ln>
        </p:spPr>
      </p:pic>
      <p:pic>
        <p:nvPicPr>
          <p:cNvPr id="209" name="Google Shape;209;p21"/>
          <p:cNvPicPr preferRelativeResize="0"/>
          <p:nvPr/>
        </p:nvPicPr>
        <p:blipFill rotWithShape="1">
          <a:blip r:embed="rId3">
            <a:alphaModFix/>
          </a:blip>
          <a:srcRect b="12500" l="6721" r="81016" t="9997"/>
          <a:stretch/>
        </p:blipFill>
        <p:spPr>
          <a:xfrm flipH="1">
            <a:off x="1769075" y="3143250"/>
            <a:ext cx="421974" cy="2000250"/>
          </a:xfrm>
          <a:prstGeom prst="rect">
            <a:avLst/>
          </a:prstGeom>
          <a:noFill/>
          <a:ln>
            <a:noFill/>
          </a:ln>
        </p:spPr>
      </p:pic>
      <p:pic>
        <p:nvPicPr>
          <p:cNvPr id="210" name="Google Shape;210;p21"/>
          <p:cNvPicPr preferRelativeResize="0"/>
          <p:nvPr/>
        </p:nvPicPr>
        <p:blipFill rotWithShape="1">
          <a:blip r:embed="rId3">
            <a:alphaModFix/>
          </a:blip>
          <a:srcRect b="12500" l="10769" r="81016" t="9997"/>
          <a:stretch/>
        </p:blipFill>
        <p:spPr>
          <a:xfrm>
            <a:off x="91725" y="3143250"/>
            <a:ext cx="282675" cy="2000250"/>
          </a:xfrm>
          <a:prstGeom prst="rect">
            <a:avLst/>
          </a:prstGeom>
          <a:noFill/>
          <a:ln>
            <a:noFill/>
          </a:ln>
        </p:spPr>
      </p:pic>
      <p:pic>
        <p:nvPicPr>
          <p:cNvPr id="211" name="Google Shape;211;p21"/>
          <p:cNvPicPr preferRelativeResize="0"/>
          <p:nvPr/>
        </p:nvPicPr>
        <p:blipFill rotWithShape="1">
          <a:blip r:embed="rId3">
            <a:alphaModFix/>
          </a:blip>
          <a:srcRect b="12500" l="10769" r="81016" t="9997"/>
          <a:stretch/>
        </p:blipFill>
        <p:spPr>
          <a:xfrm>
            <a:off x="0" y="3143250"/>
            <a:ext cx="282675" cy="2000250"/>
          </a:xfrm>
          <a:prstGeom prst="rect">
            <a:avLst/>
          </a:prstGeom>
          <a:noFill/>
          <a:ln>
            <a:noFill/>
          </a:ln>
        </p:spPr>
      </p:pic>
      <p:pic>
        <p:nvPicPr>
          <p:cNvPr id="212" name="Google Shape;212;p21"/>
          <p:cNvPicPr preferRelativeResize="0"/>
          <p:nvPr/>
        </p:nvPicPr>
        <p:blipFill rotWithShape="1">
          <a:blip r:embed="rId3">
            <a:alphaModFix/>
          </a:blip>
          <a:srcRect b="12500" l="6721" r="81016" t="9997"/>
          <a:stretch/>
        </p:blipFill>
        <p:spPr>
          <a:xfrm flipH="1">
            <a:off x="669400" y="3143250"/>
            <a:ext cx="421974" cy="2000250"/>
          </a:xfrm>
          <a:prstGeom prst="rect">
            <a:avLst/>
          </a:prstGeom>
          <a:noFill/>
          <a:ln>
            <a:noFill/>
          </a:ln>
        </p:spPr>
      </p:pic>
      <p:pic>
        <p:nvPicPr>
          <p:cNvPr id="213" name="Google Shape;213;p21"/>
          <p:cNvPicPr preferRelativeResize="0"/>
          <p:nvPr/>
        </p:nvPicPr>
        <p:blipFill rotWithShape="1">
          <a:blip r:embed="rId3">
            <a:alphaModFix/>
          </a:blip>
          <a:srcRect b="12500" l="6721" r="81016" t="9997"/>
          <a:stretch/>
        </p:blipFill>
        <p:spPr>
          <a:xfrm>
            <a:off x="8157775" y="3143250"/>
            <a:ext cx="421974" cy="2000250"/>
          </a:xfrm>
          <a:prstGeom prst="rect">
            <a:avLst/>
          </a:prstGeom>
          <a:noFill/>
          <a:ln>
            <a:noFill/>
          </a:ln>
        </p:spPr>
      </p:pic>
      <p:pic>
        <p:nvPicPr>
          <p:cNvPr id="214" name="Google Shape;214;p21"/>
          <p:cNvPicPr preferRelativeResize="0"/>
          <p:nvPr/>
        </p:nvPicPr>
        <p:blipFill rotWithShape="1">
          <a:blip r:embed="rId3">
            <a:alphaModFix/>
          </a:blip>
          <a:srcRect b="12500" l="6721" r="81016" t="9997"/>
          <a:stretch/>
        </p:blipFill>
        <p:spPr>
          <a:xfrm>
            <a:off x="7084337" y="3143250"/>
            <a:ext cx="421974" cy="2000250"/>
          </a:xfrm>
          <a:prstGeom prst="rect">
            <a:avLst/>
          </a:prstGeom>
          <a:noFill/>
          <a:ln>
            <a:noFill/>
          </a:ln>
        </p:spPr>
      </p:pic>
      <p:pic>
        <p:nvPicPr>
          <p:cNvPr id="215" name="Google Shape;215;p21"/>
          <p:cNvPicPr preferRelativeResize="0"/>
          <p:nvPr/>
        </p:nvPicPr>
        <p:blipFill rotWithShape="1">
          <a:blip r:embed="rId3">
            <a:alphaModFix/>
          </a:blip>
          <a:srcRect b="13099" l="6268" r="82843" t="40397"/>
          <a:stretch/>
        </p:blipFill>
        <p:spPr>
          <a:xfrm flipH="1">
            <a:off x="3344850" y="3936150"/>
            <a:ext cx="367924" cy="1207350"/>
          </a:xfrm>
          <a:prstGeom prst="rect">
            <a:avLst/>
          </a:prstGeom>
          <a:noFill/>
          <a:ln>
            <a:noFill/>
          </a:ln>
        </p:spPr>
      </p:pic>
      <p:pic>
        <p:nvPicPr>
          <p:cNvPr id="216" name="Google Shape;216;p21"/>
          <p:cNvPicPr preferRelativeResize="0"/>
          <p:nvPr/>
        </p:nvPicPr>
        <p:blipFill rotWithShape="1">
          <a:blip r:embed="rId3">
            <a:alphaModFix/>
          </a:blip>
          <a:srcRect b="12500" l="6721" r="81016" t="9997"/>
          <a:stretch/>
        </p:blipFill>
        <p:spPr>
          <a:xfrm flipH="1">
            <a:off x="3443000" y="3143250"/>
            <a:ext cx="421974" cy="2000250"/>
          </a:xfrm>
          <a:prstGeom prst="rect">
            <a:avLst/>
          </a:prstGeom>
          <a:noFill/>
          <a:ln>
            <a:noFill/>
          </a:ln>
        </p:spPr>
      </p:pic>
      <p:pic>
        <p:nvPicPr>
          <p:cNvPr id="217" name="Google Shape;217;p21"/>
          <p:cNvPicPr preferRelativeResize="0"/>
          <p:nvPr/>
        </p:nvPicPr>
        <p:blipFill rotWithShape="1">
          <a:blip r:embed="rId3">
            <a:alphaModFix/>
          </a:blip>
          <a:srcRect b="12500" l="6721" r="81016" t="9997"/>
          <a:stretch/>
        </p:blipFill>
        <p:spPr>
          <a:xfrm flipH="1">
            <a:off x="8722000" y="3143250"/>
            <a:ext cx="421974" cy="2000250"/>
          </a:xfrm>
          <a:prstGeom prst="rect">
            <a:avLst/>
          </a:prstGeom>
          <a:noFill/>
          <a:ln>
            <a:noFill/>
          </a:ln>
        </p:spPr>
      </p:pic>
      <p:pic>
        <p:nvPicPr>
          <p:cNvPr id="218" name="Google Shape;218;p21"/>
          <p:cNvPicPr preferRelativeResize="0"/>
          <p:nvPr/>
        </p:nvPicPr>
        <p:blipFill rotWithShape="1">
          <a:blip r:embed="rId3">
            <a:alphaModFix/>
          </a:blip>
          <a:srcRect b="12500" l="6721" r="81016" t="9997"/>
          <a:stretch/>
        </p:blipFill>
        <p:spPr>
          <a:xfrm flipH="1">
            <a:off x="8548513" y="3143250"/>
            <a:ext cx="421974" cy="2000250"/>
          </a:xfrm>
          <a:prstGeom prst="rect">
            <a:avLst/>
          </a:prstGeom>
          <a:noFill/>
          <a:ln>
            <a:noFill/>
          </a:ln>
        </p:spPr>
      </p:pic>
      <p:pic>
        <p:nvPicPr>
          <p:cNvPr id="219" name="Google Shape;219;p21"/>
          <p:cNvPicPr preferRelativeResize="0"/>
          <p:nvPr/>
        </p:nvPicPr>
        <p:blipFill rotWithShape="1">
          <a:blip r:embed="rId3">
            <a:alphaModFix/>
          </a:blip>
          <a:srcRect b="12500" l="6721" r="81016" t="9997"/>
          <a:stretch/>
        </p:blipFill>
        <p:spPr>
          <a:xfrm flipH="1">
            <a:off x="7444825" y="3143250"/>
            <a:ext cx="421974" cy="2000250"/>
          </a:xfrm>
          <a:prstGeom prst="rect">
            <a:avLst/>
          </a:prstGeom>
          <a:noFill/>
          <a:ln>
            <a:noFill/>
          </a:ln>
        </p:spPr>
      </p:pic>
      <p:pic>
        <p:nvPicPr>
          <p:cNvPr id="220" name="Google Shape;220;p21"/>
          <p:cNvPicPr preferRelativeResize="0"/>
          <p:nvPr/>
        </p:nvPicPr>
        <p:blipFill rotWithShape="1">
          <a:blip r:embed="rId3">
            <a:alphaModFix/>
          </a:blip>
          <a:srcRect b="12500" l="6721" r="81016" t="9997"/>
          <a:stretch/>
        </p:blipFill>
        <p:spPr>
          <a:xfrm flipH="1">
            <a:off x="7827525" y="3143250"/>
            <a:ext cx="421974" cy="2000250"/>
          </a:xfrm>
          <a:prstGeom prst="rect">
            <a:avLst/>
          </a:prstGeom>
          <a:noFill/>
          <a:ln>
            <a:noFill/>
          </a:ln>
        </p:spPr>
      </p:pic>
      <p:pic>
        <p:nvPicPr>
          <p:cNvPr id="221" name="Google Shape;221;p21"/>
          <p:cNvPicPr preferRelativeResize="0"/>
          <p:nvPr/>
        </p:nvPicPr>
        <p:blipFill rotWithShape="1">
          <a:blip r:embed="rId3">
            <a:alphaModFix/>
          </a:blip>
          <a:srcRect b="12500" l="10769" r="81016" t="9997"/>
          <a:stretch/>
        </p:blipFill>
        <p:spPr>
          <a:xfrm>
            <a:off x="3202950" y="3143250"/>
            <a:ext cx="282675" cy="2000250"/>
          </a:xfrm>
          <a:prstGeom prst="rect">
            <a:avLst/>
          </a:prstGeom>
          <a:noFill/>
          <a:ln>
            <a:noFill/>
          </a:ln>
        </p:spPr>
      </p:pic>
      <p:pic>
        <p:nvPicPr>
          <p:cNvPr id="222" name="Google Shape;222;p21"/>
          <p:cNvPicPr preferRelativeResize="0"/>
          <p:nvPr/>
        </p:nvPicPr>
        <p:blipFill rotWithShape="1">
          <a:blip r:embed="rId3">
            <a:alphaModFix/>
          </a:blip>
          <a:srcRect b="12500" l="10769" r="81016" t="9997"/>
          <a:stretch/>
        </p:blipFill>
        <p:spPr>
          <a:xfrm>
            <a:off x="2994325" y="3143250"/>
            <a:ext cx="282675" cy="2000250"/>
          </a:xfrm>
          <a:prstGeom prst="rect">
            <a:avLst/>
          </a:prstGeom>
          <a:noFill/>
          <a:ln>
            <a:noFill/>
          </a:ln>
        </p:spPr>
      </p:pic>
      <p:pic>
        <p:nvPicPr>
          <p:cNvPr id="223" name="Google Shape;223;p21"/>
          <p:cNvPicPr preferRelativeResize="0"/>
          <p:nvPr/>
        </p:nvPicPr>
        <p:blipFill rotWithShape="1">
          <a:blip r:embed="rId3">
            <a:alphaModFix/>
          </a:blip>
          <a:srcRect b="12500" l="6721" r="81016" t="9997"/>
          <a:stretch/>
        </p:blipFill>
        <p:spPr>
          <a:xfrm flipH="1">
            <a:off x="3780625" y="3143250"/>
            <a:ext cx="421974" cy="2000250"/>
          </a:xfrm>
          <a:prstGeom prst="rect">
            <a:avLst/>
          </a:prstGeom>
          <a:noFill/>
          <a:ln>
            <a:noFill/>
          </a:ln>
        </p:spPr>
      </p:pic>
      <p:grpSp>
        <p:nvGrpSpPr>
          <p:cNvPr id="224" name="Google Shape;224;p21"/>
          <p:cNvGrpSpPr/>
          <p:nvPr/>
        </p:nvGrpSpPr>
        <p:grpSpPr>
          <a:xfrm>
            <a:off x="5283837" y="1025825"/>
            <a:ext cx="596200" cy="586477"/>
            <a:chOff x="1300725" y="1807975"/>
            <a:chExt cx="596200" cy="586477"/>
          </a:xfrm>
        </p:grpSpPr>
        <p:pic>
          <p:nvPicPr>
            <p:cNvPr id="225" name="Google Shape;225;p21"/>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226" name="Google Shape;226;p21"/>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227" name="Google Shape;227;p21"/>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228" name="Google Shape;228;p21"/>
          <p:cNvPicPr preferRelativeResize="0"/>
          <p:nvPr/>
        </p:nvPicPr>
        <p:blipFill>
          <a:blip r:embed="rId5">
            <a:alphaModFix/>
          </a:blip>
          <a:stretch>
            <a:fillRect/>
          </a:stretch>
        </p:blipFill>
        <p:spPr>
          <a:xfrm>
            <a:off x="6108263" y="4584637"/>
            <a:ext cx="367925" cy="322766"/>
          </a:xfrm>
          <a:prstGeom prst="rect">
            <a:avLst/>
          </a:prstGeom>
          <a:noFill/>
          <a:ln>
            <a:noFill/>
          </a:ln>
        </p:spPr>
      </p:pic>
      <p:pic>
        <p:nvPicPr>
          <p:cNvPr id="229" name="Google Shape;229;p21"/>
          <p:cNvPicPr preferRelativeResize="0"/>
          <p:nvPr/>
        </p:nvPicPr>
        <p:blipFill>
          <a:blip r:embed="rId5">
            <a:alphaModFix/>
          </a:blip>
          <a:stretch>
            <a:fillRect/>
          </a:stretch>
        </p:blipFill>
        <p:spPr>
          <a:xfrm>
            <a:off x="6027088" y="4432187"/>
            <a:ext cx="367925" cy="322766"/>
          </a:xfrm>
          <a:prstGeom prst="rect">
            <a:avLst/>
          </a:prstGeom>
          <a:noFill/>
          <a:ln>
            <a:noFill/>
          </a:ln>
        </p:spPr>
      </p:pic>
      <p:pic>
        <p:nvPicPr>
          <p:cNvPr id="230" name="Google Shape;230;p21"/>
          <p:cNvPicPr preferRelativeResize="0"/>
          <p:nvPr/>
        </p:nvPicPr>
        <p:blipFill>
          <a:blip r:embed="rId5">
            <a:alphaModFix/>
          </a:blip>
          <a:stretch>
            <a:fillRect/>
          </a:stretch>
        </p:blipFill>
        <p:spPr>
          <a:xfrm>
            <a:off x="5731426" y="4584650"/>
            <a:ext cx="367925" cy="322766"/>
          </a:xfrm>
          <a:prstGeom prst="rect">
            <a:avLst/>
          </a:prstGeom>
          <a:noFill/>
          <a:ln>
            <a:noFill/>
          </a:ln>
        </p:spPr>
      </p:pic>
      <p:sp>
        <p:nvSpPr>
          <p:cNvPr id="231" name="Google Shape;231;p21"/>
          <p:cNvSpPr/>
          <p:nvPr/>
        </p:nvSpPr>
        <p:spPr>
          <a:xfrm>
            <a:off x="233625" y="728175"/>
            <a:ext cx="944700" cy="8835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1"/>
          <p:cNvSpPr/>
          <p:nvPr/>
        </p:nvSpPr>
        <p:spPr>
          <a:xfrm>
            <a:off x="374388" y="1145138"/>
            <a:ext cx="1356588" cy="535248"/>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21"/>
          <p:cNvPicPr preferRelativeResize="0"/>
          <p:nvPr/>
        </p:nvPicPr>
        <p:blipFill>
          <a:blip r:embed="rId6">
            <a:alphaModFix/>
          </a:blip>
          <a:stretch>
            <a:fillRect/>
          </a:stretch>
        </p:blipFill>
        <p:spPr>
          <a:xfrm>
            <a:off x="2579138" y="1387497"/>
            <a:ext cx="2491926" cy="2702079"/>
          </a:xfrm>
          <a:prstGeom prst="rect">
            <a:avLst/>
          </a:prstGeom>
          <a:noFill/>
          <a:ln>
            <a:noFill/>
          </a:ln>
        </p:spPr>
      </p:pic>
      <p:sp>
        <p:nvSpPr>
          <p:cNvPr id="234" name="Google Shape;234;p21"/>
          <p:cNvSpPr txBox="1"/>
          <p:nvPr/>
        </p:nvSpPr>
        <p:spPr>
          <a:xfrm>
            <a:off x="4406849" y="727525"/>
            <a:ext cx="2069400" cy="3426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Nitrogen in atmosphere</a:t>
            </a:r>
            <a:endParaRPr b="1">
              <a:latin typeface="Lato"/>
              <a:ea typeface="Lato"/>
              <a:cs typeface="Lato"/>
              <a:sym typeface="Lato"/>
            </a:endParaRPr>
          </a:p>
        </p:txBody>
      </p:sp>
      <p:sp>
        <p:nvSpPr>
          <p:cNvPr id="235" name="Google Shape;235;p21"/>
          <p:cNvSpPr txBox="1"/>
          <p:nvPr/>
        </p:nvSpPr>
        <p:spPr>
          <a:xfrm>
            <a:off x="2656300" y="2049675"/>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Animal proteins</a:t>
            </a:r>
            <a:endParaRPr>
              <a:latin typeface="Lato"/>
              <a:ea typeface="Lato"/>
              <a:cs typeface="Lato"/>
              <a:sym typeface="Lato"/>
            </a:endParaRPr>
          </a:p>
        </p:txBody>
      </p:sp>
      <p:sp>
        <p:nvSpPr>
          <p:cNvPr id="236" name="Google Shape;236;p21"/>
          <p:cNvSpPr txBox="1"/>
          <p:nvPr/>
        </p:nvSpPr>
        <p:spPr>
          <a:xfrm>
            <a:off x="178100" y="4089575"/>
            <a:ext cx="31935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Decaying matter and waste</a:t>
            </a:r>
            <a:endParaRPr>
              <a:solidFill>
                <a:srgbClr val="FFFFFF"/>
              </a:solidFill>
              <a:latin typeface="Lato"/>
              <a:ea typeface="Lato"/>
              <a:cs typeface="Lato"/>
              <a:sym typeface="Lato"/>
            </a:endParaRPr>
          </a:p>
        </p:txBody>
      </p:sp>
      <p:cxnSp>
        <p:nvCxnSpPr>
          <p:cNvPr id="237" name="Google Shape;237;p21"/>
          <p:cNvCxnSpPr>
            <a:stCxn id="201" idx="0"/>
          </p:cNvCxnSpPr>
          <p:nvPr/>
        </p:nvCxnSpPr>
        <p:spPr>
          <a:xfrm flipH="1" rot="5400000">
            <a:off x="4958762" y="2447100"/>
            <a:ext cx="511500" cy="880800"/>
          </a:xfrm>
          <a:prstGeom prst="curvedConnector2">
            <a:avLst/>
          </a:prstGeom>
          <a:noFill/>
          <a:ln cap="flat" cmpd="sng" w="9525">
            <a:solidFill>
              <a:srgbClr val="6D9EEB"/>
            </a:solidFill>
            <a:prstDash val="solid"/>
            <a:round/>
            <a:headEnd len="med" w="med" type="none"/>
            <a:tailEnd len="med" w="med" type="triangle"/>
          </a:ln>
        </p:spPr>
      </p:cxnSp>
      <p:cxnSp>
        <p:nvCxnSpPr>
          <p:cNvPr id="238" name="Google Shape;238;p21"/>
          <p:cNvCxnSpPr>
            <a:endCxn id="236" idx="3"/>
          </p:cNvCxnSpPr>
          <p:nvPr/>
        </p:nvCxnSpPr>
        <p:spPr>
          <a:xfrm flipH="1">
            <a:off x="3371600" y="3439775"/>
            <a:ext cx="1941000" cy="821100"/>
          </a:xfrm>
          <a:prstGeom prst="curvedConnector3">
            <a:avLst>
              <a:gd fmla="val 50000" name="adj1"/>
            </a:avLst>
          </a:prstGeom>
          <a:noFill/>
          <a:ln cap="flat" cmpd="sng" w="9525">
            <a:solidFill>
              <a:srgbClr val="6D9EEB"/>
            </a:solidFill>
            <a:prstDash val="solid"/>
            <a:round/>
            <a:headEnd len="med" w="med" type="none"/>
            <a:tailEnd len="med" w="med" type="triangle"/>
          </a:ln>
        </p:spPr>
      </p:cxnSp>
      <p:cxnSp>
        <p:nvCxnSpPr>
          <p:cNvPr id="239" name="Google Shape;239;p21"/>
          <p:cNvCxnSpPr>
            <a:stCxn id="233" idx="1"/>
            <a:endCxn id="236" idx="0"/>
          </p:cNvCxnSpPr>
          <p:nvPr/>
        </p:nvCxnSpPr>
        <p:spPr>
          <a:xfrm flipH="1">
            <a:off x="1774838" y="2738536"/>
            <a:ext cx="804300" cy="1350900"/>
          </a:xfrm>
          <a:prstGeom prst="curvedConnector2">
            <a:avLst/>
          </a:prstGeom>
          <a:noFill/>
          <a:ln cap="flat" cmpd="sng" w="9525">
            <a:solidFill>
              <a:srgbClr val="6D9EEB"/>
            </a:solidFill>
            <a:prstDash val="solid"/>
            <a:round/>
            <a:headEnd len="med" w="med" type="none"/>
            <a:tailEnd len="med" w="med" type="triangle"/>
          </a:ln>
        </p:spPr>
      </p:cxnSp>
      <p:cxnSp>
        <p:nvCxnSpPr>
          <p:cNvPr id="240" name="Google Shape;240;p21"/>
          <p:cNvCxnSpPr>
            <a:endCxn id="234" idx="1"/>
          </p:cNvCxnSpPr>
          <p:nvPr/>
        </p:nvCxnSpPr>
        <p:spPr>
          <a:xfrm rot="-5400000">
            <a:off x="1171649" y="939025"/>
            <a:ext cx="3275400" cy="3195000"/>
          </a:xfrm>
          <a:prstGeom prst="curvedConnector2">
            <a:avLst/>
          </a:prstGeom>
          <a:noFill/>
          <a:ln cap="flat" cmpd="sng" w="9525">
            <a:solidFill>
              <a:srgbClr val="6D9EEB"/>
            </a:solidFill>
            <a:prstDash val="solid"/>
            <a:round/>
            <a:headEnd len="med" w="med" type="none"/>
            <a:tailEnd len="med" w="med" type="triangle"/>
          </a:ln>
        </p:spPr>
      </p:cxnSp>
      <p:cxnSp>
        <p:nvCxnSpPr>
          <p:cNvPr id="241" name="Google Shape;241;p21"/>
          <p:cNvCxnSpPr>
            <a:stCxn id="234" idx="3"/>
          </p:cNvCxnSpPr>
          <p:nvPr/>
        </p:nvCxnSpPr>
        <p:spPr>
          <a:xfrm>
            <a:off x="6476249" y="898825"/>
            <a:ext cx="440700" cy="3777300"/>
          </a:xfrm>
          <a:prstGeom prst="curvedConnector2">
            <a:avLst/>
          </a:prstGeom>
          <a:noFill/>
          <a:ln cap="flat" cmpd="sng" w="76200">
            <a:solidFill>
              <a:srgbClr val="6D9EEB"/>
            </a:solidFill>
            <a:prstDash val="solid"/>
            <a:round/>
            <a:headEnd len="med" w="med" type="none"/>
            <a:tailEnd len="med" w="med" type="triangle"/>
          </a:ln>
        </p:spPr>
      </p:cxnSp>
      <p:cxnSp>
        <p:nvCxnSpPr>
          <p:cNvPr id="242" name="Google Shape;242;p21"/>
          <p:cNvCxnSpPr/>
          <p:nvPr/>
        </p:nvCxnSpPr>
        <p:spPr>
          <a:xfrm rot="10800000">
            <a:off x="6487725" y="3721150"/>
            <a:ext cx="183600" cy="1077300"/>
          </a:xfrm>
          <a:prstGeom prst="straightConnector1">
            <a:avLst/>
          </a:prstGeom>
          <a:noFill/>
          <a:ln cap="flat" cmpd="sng" w="9525">
            <a:solidFill>
              <a:srgbClr val="6D9EEB"/>
            </a:solidFill>
            <a:prstDash val="solid"/>
            <a:round/>
            <a:headEnd len="med" w="med" type="none"/>
            <a:tailEnd len="med" w="med" type="triangle"/>
          </a:ln>
        </p:spPr>
      </p:cxnSp>
      <p:sp>
        <p:nvSpPr>
          <p:cNvPr id="243" name="Google Shape;243;p21"/>
          <p:cNvSpPr txBox="1"/>
          <p:nvPr/>
        </p:nvSpPr>
        <p:spPr>
          <a:xfrm>
            <a:off x="5519812" y="2850938"/>
            <a:ext cx="1476300" cy="34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Plant proteins</a:t>
            </a:r>
            <a:endParaRPr>
              <a:latin typeface="Lato"/>
              <a:ea typeface="Lato"/>
              <a:cs typeface="Lato"/>
              <a:sym typeface="Lato"/>
            </a:endParaRPr>
          </a:p>
        </p:txBody>
      </p:sp>
      <p:sp>
        <p:nvSpPr>
          <p:cNvPr id="244" name="Google Shape;244;p21"/>
          <p:cNvSpPr txBox="1"/>
          <p:nvPr/>
        </p:nvSpPr>
        <p:spPr>
          <a:xfrm>
            <a:off x="4776788" y="4848050"/>
            <a:ext cx="2806800" cy="239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a:solidFill>
                  <a:srgbClr val="FFFFFF"/>
                </a:solidFill>
                <a:latin typeface="Lato"/>
                <a:ea typeface="Lato"/>
                <a:cs typeface="Lato"/>
                <a:sym typeface="Lato"/>
              </a:rPr>
              <a:t>Bacteria “fix” nitrogen for plants</a:t>
            </a:r>
            <a:endParaRPr>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